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9" r:id="rId14"/>
    <p:sldId id="270" r:id="rId15"/>
    <p:sldId id="271" r:id="rId16"/>
    <p:sldId id="272" r:id="rId17"/>
    <p:sldId id="273" r:id="rId18"/>
    <p:sldId id="268" r:id="rId19"/>
    <p:sldId id="274" r:id="rId20"/>
    <p:sldId id="275" r:id="rId21"/>
    <p:sldId id="276" r:id="rId22"/>
    <p:sldId id="277" r:id="rId23"/>
    <p:sldId id="278" r:id="rId24"/>
    <p:sldId id="281" r:id="rId25"/>
    <p:sldId id="279" r:id="rId26"/>
    <p:sldId id="280" r:id="rId27"/>
    <p:sldId id="282" r:id="rId28"/>
    <p:sldId id="283" r:id="rId29"/>
    <p:sldId id="284" r:id="rId30"/>
    <p:sldId id="285" r:id="rId31"/>
    <p:sldId id="286" r:id="rId32"/>
    <p:sldId id="287" r:id="rId33"/>
    <p:sldId id="288" r:id="rId34"/>
    <p:sldId id="289" r:id="rId35"/>
    <p:sldId id="297" r:id="rId36"/>
    <p:sldId id="298" r:id="rId37"/>
    <p:sldId id="290" r:id="rId38"/>
    <p:sldId id="291" r:id="rId39"/>
    <p:sldId id="292" r:id="rId40"/>
    <p:sldId id="293" r:id="rId41"/>
    <p:sldId id="299" r:id="rId42"/>
    <p:sldId id="300" r:id="rId43"/>
    <p:sldId id="301" r:id="rId44"/>
    <p:sldId id="302" r:id="rId45"/>
    <p:sldId id="303" r:id="rId46"/>
    <p:sldId id="304" r:id="rId47"/>
    <p:sldId id="305" r:id="rId48"/>
    <p:sldId id="294" r:id="rId49"/>
    <p:sldId id="295" r:id="rId50"/>
    <p:sldId id="296" r:id="rId51"/>
    <p:sldId id="306" r:id="rId52"/>
    <p:sldId id="317" r:id="rId53"/>
    <p:sldId id="316" r:id="rId54"/>
    <p:sldId id="308" r:id="rId55"/>
    <p:sldId id="315" r:id="rId56"/>
    <p:sldId id="309" r:id="rId57"/>
    <p:sldId id="310" r:id="rId58"/>
    <p:sldId id="311" r:id="rId59"/>
    <p:sldId id="312" r:id="rId60"/>
    <p:sldId id="313" r:id="rId61"/>
    <p:sldId id="314"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3" r:id="rId76"/>
    <p:sldId id="331" r:id="rId77"/>
    <p:sldId id="332" r:id="rId78"/>
    <p:sldId id="334" r:id="rId79"/>
    <p:sldId id="335" r:id="rId80"/>
    <p:sldId id="336" r:id="rId81"/>
    <p:sldId id="337" r:id="rId82"/>
    <p:sldId id="338" r:id="rId83"/>
    <p:sldId id="339" r:id="rId84"/>
    <p:sldId id="340" r:id="rId85"/>
    <p:sldId id="341" r:id="rId86"/>
    <p:sldId id="342" r:id="rId87"/>
    <p:sldId id="343" r:id="rId88"/>
    <p:sldId id="344" r:id="rId89"/>
    <p:sldId id="346" r:id="rId90"/>
    <p:sldId id="345" r:id="rId91"/>
    <p:sldId id="347" r:id="rId92"/>
    <p:sldId id="348" r:id="rId93"/>
    <p:sldId id="349" r:id="rId94"/>
    <p:sldId id="350" r:id="rId95"/>
    <p:sldId id="351" r:id="rId96"/>
    <p:sldId id="352" r:id="rId97"/>
    <p:sldId id="307" r:id="rId98"/>
    <p:sldId id="353" r:id="rId99"/>
    <p:sldId id="354" r:id="rId100"/>
    <p:sldId id="355" r:id="rId101"/>
    <p:sldId id="356" r:id="rId102"/>
    <p:sldId id="357"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39F28F39-D065-466F-9031-F2F0FEB04CC9}" type="datetimeFigureOut">
              <a:rPr lang="en-US" smtClean="0"/>
              <a:pPr/>
              <a:t>7/30/2024</a:t>
            </a:fld>
            <a:endParaRPr lang="en-IN" dirty="0"/>
          </a:p>
        </p:txBody>
      </p:sp>
      <p:sp>
        <p:nvSpPr>
          <p:cNvPr id="17" name="Footer Placeholder 16"/>
          <p:cNvSpPr>
            <a:spLocks noGrp="1"/>
          </p:cNvSpPr>
          <p:nvPr>
            <p:ph type="ftr" sz="quarter" idx="11"/>
          </p:nvPr>
        </p:nvSpPr>
        <p:spPr>
          <a:xfrm>
            <a:off x="5410200" y="4205288"/>
            <a:ext cx="1295400" cy="457200"/>
          </a:xfrm>
        </p:spPr>
        <p:txBody>
          <a:bodyPr/>
          <a:lstStyle/>
          <a:p>
            <a:endParaRPr lang="en-IN"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B176DFC-7F9F-4AB3-8F33-62A37B1A103A}"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F28F39-D065-466F-9031-F2F0FEB04CC9}" type="datetimeFigureOut">
              <a:rPr lang="en-US" smtClean="0"/>
              <a:pPr/>
              <a:t>7/30/2024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B176DFC-7F9F-4AB3-8F33-62A37B1A103A}"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F28F39-D065-466F-9031-F2F0FEB04CC9}" type="datetimeFigureOut">
              <a:rPr lang="en-US" smtClean="0"/>
              <a:pPr/>
              <a:t>7/30/2024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B176DFC-7F9F-4AB3-8F33-62A37B1A103A}"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F28F39-D065-466F-9031-F2F0FEB04CC9}" type="datetimeFigureOut">
              <a:rPr lang="en-US" smtClean="0"/>
              <a:pPr/>
              <a:t>7/30/2024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B176DFC-7F9F-4AB3-8F33-62A37B1A103A}"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9F28F39-D065-466F-9031-F2F0FEB04CC9}" type="datetimeFigureOut">
              <a:rPr lang="en-US" smtClean="0"/>
              <a:pPr/>
              <a:t>7/30/2024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B176DFC-7F9F-4AB3-8F33-62A37B1A103A}"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9F28F39-D065-466F-9031-F2F0FEB04CC9}" type="datetimeFigureOut">
              <a:rPr lang="en-US" smtClean="0"/>
              <a:pPr/>
              <a:t>7/30/2024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B176DFC-7F9F-4AB3-8F33-62A37B1A103A}"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9F28F39-D065-466F-9031-F2F0FEB04CC9}" type="datetimeFigureOut">
              <a:rPr lang="en-US" smtClean="0"/>
              <a:pPr/>
              <a:t>7/30/2024</a:t>
            </a:fld>
            <a:endParaRPr lang="en-IN" dirty="0"/>
          </a:p>
        </p:txBody>
      </p:sp>
      <p:sp>
        <p:nvSpPr>
          <p:cNvPr id="27" name="Slide Number Placeholder 26"/>
          <p:cNvSpPr>
            <a:spLocks noGrp="1"/>
          </p:cNvSpPr>
          <p:nvPr>
            <p:ph type="sldNum" sz="quarter" idx="11"/>
          </p:nvPr>
        </p:nvSpPr>
        <p:spPr/>
        <p:txBody>
          <a:bodyPr rtlCol="0"/>
          <a:lstStyle/>
          <a:p>
            <a:fld id="{6B176DFC-7F9F-4AB3-8F33-62A37B1A103A}" type="slidenum">
              <a:rPr lang="en-IN" smtClean="0"/>
              <a:pPr/>
              <a:t>‹#›</a:t>
            </a:fld>
            <a:endParaRPr lang="en-IN" dirty="0"/>
          </a:p>
        </p:txBody>
      </p:sp>
      <p:sp>
        <p:nvSpPr>
          <p:cNvPr id="28" name="Footer Placeholder 27"/>
          <p:cNvSpPr>
            <a:spLocks noGrp="1"/>
          </p:cNvSpPr>
          <p:nvPr>
            <p:ph type="ftr" sz="quarter" idx="12"/>
          </p:nvPr>
        </p:nvSpPr>
        <p:spPr/>
        <p:txBody>
          <a:bodyPr rtlCol="0"/>
          <a:lstStyle/>
          <a:p>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39F28F39-D065-466F-9031-F2F0FEB04CC9}" type="datetimeFigureOut">
              <a:rPr lang="en-US" smtClean="0"/>
              <a:pPr/>
              <a:t>7/30/2024</a:t>
            </a:fld>
            <a:endParaRPr lang="en-IN" dirty="0"/>
          </a:p>
        </p:txBody>
      </p:sp>
      <p:sp>
        <p:nvSpPr>
          <p:cNvPr id="4" name="Footer Placeholder 3"/>
          <p:cNvSpPr>
            <a:spLocks noGrp="1"/>
          </p:cNvSpPr>
          <p:nvPr>
            <p:ph type="ftr" sz="quarter" idx="11"/>
          </p:nvPr>
        </p:nvSpPr>
        <p:spPr>
          <a:xfrm>
            <a:off x="5257800" y="612648"/>
            <a:ext cx="1325880" cy="457200"/>
          </a:xfrm>
        </p:spPr>
        <p:txBody>
          <a:bodyPr/>
          <a:lstStyle/>
          <a:p>
            <a:endParaRPr lang="en-IN" dirty="0"/>
          </a:p>
        </p:txBody>
      </p:sp>
      <p:sp>
        <p:nvSpPr>
          <p:cNvPr id="5" name="Slide Number Placeholder 4"/>
          <p:cNvSpPr>
            <a:spLocks noGrp="1"/>
          </p:cNvSpPr>
          <p:nvPr>
            <p:ph type="sldNum" sz="quarter" idx="12"/>
          </p:nvPr>
        </p:nvSpPr>
        <p:spPr>
          <a:xfrm>
            <a:off x="8174736" y="2272"/>
            <a:ext cx="762000" cy="365760"/>
          </a:xfrm>
        </p:spPr>
        <p:txBody>
          <a:bodyPr/>
          <a:lstStyle/>
          <a:p>
            <a:fld id="{6B176DFC-7F9F-4AB3-8F33-62A37B1A103A}"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28F39-D065-466F-9031-F2F0FEB04CC9}" type="datetimeFigureOut">
              <a:rPr lang="en-US" smtClean="0"/>
              <a:pPr/>
              <a:t>7/30/2024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6B176DFC-7F9F-4AB3-8F33-62A37B1A103A}"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9F28F39-D065-466F-9031-F2F0FEB04CC9}" type="datetimeFigureOut">
              <a:rPr lang="en-US" smtClean="0"/>
              <a:pPr/>
              <a:t>7/30/2024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B176DFC-7F9F-4AB3-8F33-62A37B1A103A}"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9F28F39-D065-466F-9031-F2F0FEB04CC9}" type="datetimeFigureOut">
              <a:rPr lang="en-US" smtClean="0"/>
              <a:pPr/>
              <a:t>7/30/2024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B176DFC-7F9F-4AB3-8F33-62A37B1A103A}"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9F28F39-D065-466F-9031-F2F0FEB04CC9}" type="datetimeFigureOut">
              <a:rPr lang="en-US" smtClean="0"/>
              <a:pPr/>
              <a:t>7/30/2024</a:t>
            </a:fld>
            <a:endParaRPr lang="en-IN"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IN"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B176DFC-7F9F-4AB3-8F33-62A37B1A103A}"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Muscle Strengthening </a:t>
            </a:r>
          </a:p>
        </p:txBody>
      </p:sp>
      <p:sp>
        <p:nvSpPr>
          <p:cNvPr id="3" name="Subtitle 2"/>
          <p:cNvSpPr>
            <a:spLocks noGrp="1"/>
          </p:cNvSpPr>
          <p:nvPr>
            <p:ph type="subTitle" idx="1"/>
          </p:nvPr>
        </p:nvSpPr>
        <p:spPr>
          <a:xfrm>
            <a:off x="-500098" y="5105400"/>
            <a:ext cx="4953000" cy="1752600"/>
          </a:xfrm>
        </p:spPr>
        <p:txBody>
          <a:bodyPr>
            <a:normAutofit lnSpcReduction="10000"/>
          </a:bodyPr>
          <a:lstStyle/>
          <a:p>
            <a:pPr algn="ctr"/>
            <a:r>
              <a:rPr lang="en-IN" sz="2000" b="1" dirty="0" smtClean="0">
                <a:latin typeface="Times New Roman" pitchFamily="18" charset="0"/>
                <a:cs typeface="Times New Roman" pitchFamily="18" charset="0"/>
              </a:rPr>
              <a:t>Dr </a:t>
            </a:r>
            <a:r>
              <a:rPr lang="en-IN" sz="2000" b="1" dirty="0" err="1" smtClean="0">
                <a:latin typeface="Times New Roman" pitchFamily="18" charset="0"/>
                <a:cs typeface="Times New Roman" pitchFamily="18" charset="0"/>
              </a:rPr>
              <a:t>Sarath</a:t>
            </a:r>
            <a:r>
              <a:rPr lang="en-IN" sz="2000" b="1" dirty="0" smtClean="0">
                <a:latin typeface="Times New Roman" pitchFamily="18" charset="0"/>
                <a:cs typeface="Times New Roman" pitchFamily="18" charset="0"/>
              </a:rPr>
              <a:t> </a:t>
            </a:r>
            <a:r>
              <a:rPr lang="en-IN" sz="2000" b="1" dirty="0" err="1" smtClean="0">
                <a:latin typeface="Times New Roman" pitchFamily="18" charset="0"/>
                <a:cs typeface="Times New Roman" pitchFamily="18" charset="0"/>
              </a:rPr>
              <a:t>Babu</a:t>
            </a:r>
            <a:r>
              <a:rPr lang="en-IN" sz="2000" b="1" dirty="0" smtClean="0">
                <a:latin typeface="Times New Roman" pitchFamily="18" charset="0"/>
                <a:cs typeface="Times New Roman" pitchFamily="18" charset="0"/>
              </a:rPr>
              <a:t> V</a:t>
            </a:r>
          </a:p>
          <a:p>
            <a:pPr algn="ctr"/>
            <a:r>
              <a:rPr lang="en-IN" sz="2000" b="1" dirty="0" smtClean="0">
                <a:latin typeface="Times New Roman" pitchFamily="18" charset="0"/>
                <a:cs typeface="Times New Roman" pitchFamily="18" charset="0"/>
              </a:rPr>
              <a:t>Professor cum Principal</a:t>
            </a:r>
          </a:p>
          <a:p>
            <a:pPr algn="ctr"/>
            <a:r>
              <a:rPr lang="en-IN" sz="2000" b="1" dirty="0" smtClean="0">
                <a:latin typeface="Times New Roman" pitchFamily="18" charset="0"/>
                <a:cs typeface="Times New Roman" pitchFamily="18" charset="0"/>
              </a:rPr>
              <a:t>Dept. of Sports Physiotherapy</a:t>
            </a:r>
          </a:p>
          <a:p>
            <a:pPr algn="ctr"/>
            <a:r>
              <a:rPr lang="en-IN" sz="2000" b="1" dirty="0" smtClean="0">
                <a:latin typeface="Times New Roman" pitchFamily="18" charset="0"/>
                <a:cs typeface="Times New Roman" pitchFamily="18" charset="0"/>
              </a:rPr>
              <a:t>MGM Institute Of Physiotherapy</a:t>
            </a:r>
          </a:p>
          <a:p>
            <a:pPr algn="ctr"/>
            <a:r>
              <a:rPr lang="en-IN" sz="2000" b="1" dirty="0" err="1" smtClean="0">
                <a:latin typeface="Times New Roman" pitchFamily="18" charset="0"/>
                <a:cs typeface="Times New Roman" pitchFamily="18" charset="0"/>
              </a:rPr>
              <a:t>Chh</a:t>
            </a:r>
            <a:r>
              <a:rPr lang="en-IN" sz="2000" b="1" dirty="0" smtClean="0">
                <a:latin typeface="Times New Roman" pitchFamily="18" charset="0"/>
                <a:cs typeface="Times New Roman" pitchFamily="18" charset="0"/>
              </a:rPr>
              <a:t>. </a:t>
            </a:r>
            <a:r>
              <a:rPr lang="en-IN" sz="2000" b="1" smtClean="0">
                <a:latin typeface="Times New Roman" pitchFamily="18" charset="0"/>
                <a:cs typeface="Times New Roman" pitchFamily="18" charset="0"/>
              </a:rPr>
              <a:t>Sambhajinagar</a:t>
            </a:r>
            <a:endParaRPr lang="en-IN" sz="2000" b="1" dirty="0">
              <a:latin typeface="Times New Roman" pitchFamily="18" charset="0"/>
              <a:cs typeface="Times New Roman" pitchFamily="18" charset="0"/>
            </a:endParaRPr>
          </a:p>
        </p:txBody>
      </p:sp>
      <p:pic>
        <p:nvPicPr>
          <p:cNvPr id="1026" name="Picture 2" descr="C:\Users\lenovo\Downloads\OIP (9).jpg"/>
          <p:cNvPicPr>
            <a:picLocks noChangeAspect="1" noChangeArrowheads="1"/>
          </p:cNvPicPr>
          <p:nvPr/>
        </p:nvPicPr>
        <p:blipFill>
          <a:blip r:embed="rId2"/>
          <a:srcRect/>
          <a:stretch>
            <a:fillRect/>
          </a:stretch>
        </p:blipFill>
        <p:spPr bwMode="auto">
          <a:xfrm>
            <a:off x="6076978" y="642918"/>
            <a:ext cx="2495550" cy="22479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r>
              <a:rPr lang="en-IN" dirty="0"/>
              <a:t>Resistance training influences neuromuscular recruitment in 3 ways</a:t>
            </a:r>
          </a:p>
          <a:p>
            <a:r>
              <a:rPr lang="en-IN" dirty="0"/>
              <a:t>-with training, the subject increases muscular efficiency by recruiting more motor units</a:t>
            </a:r>
          </a:p>
          <a:p>
            <a:r>
              <a:rPr lang="en-IN" dirty="0"/>
              <a:t>-resistance training increases the firing rate of the motor nerve, therefore making motor unit recruitment occur more rapidly.</a:t>
            </a:r>
          </a:p>
          <a:p>
            <a:r>
              <a:rPr lang="en-IN" dirty="0"/>
              <a:t>-strength training results in a more synchronous firing of the motor units, allowing the muscle to work more efficiently when </a:t>
            </a:r>
            <a:r>
              <a:rPr lang="en-IN"/>
              <a:t>completing activity.</a:t>
            </a:r>
            <a:endParaRPr lang="en-IN"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Variable Resistance Units</a:t>
            </a:r>
            <a:endParaRPr lang="en-IN" dirty="0"/>
          </a:p>
        </p:txBody>
      </p:sp>
      <p:sp>
        <p:nvSpPr>
          <p:cNvPr id="3" name="Content Placeholder 2"/>
          <p:cNvSpPr>
            <a:spLocks noGrp="1"/>
          </p:cNvSpPr>
          <p:nvPr>
            <p:ph idx="1"/>
          </p:nvPr>
        </p:nvSpPr>
        <p:spPr/>
        <p:txBody>
          <a:bodyPr>
            <a:normAutofit/>
          </a:bodyPr>
          <a:lstStyle/>
          <a:p>
            <a:r>
              <a:rPr lang="en-IN" sz="2400" b="1" dirty="0"/>
              <a:t>Variable Resistance Weight-Cable Systems</a:t>
            </a:r>
          </a:p>
          <a:p>
            <a:r>
              <a:rPr lang="en-IN" sz="2400" dirty="0"/>
              <a:t>Variable resistance weight-cable machines use a cam in their design. </a:t>
            </a:r>
          </a:p>
          <a:p>
            <a:r>
              <a:rPr lang="en-IN" sz="2400" dirty="0"/>
              <a:t>The cam (an elliptical or kidney-shaped disk) in the weight-cable system is designed to vary the load (torque) applied to the contracting muscle even though the weight selected remains the same.</a:t>
            </a:r>
          </a:p>
        </p:txBody>
      </p:sp>
      <p:pic>
        <p:nvPicPr>
          <p:cNvPr id="2051" name="Picture 3"/>
          <p:cNvPicPr>
            <a:picLocks noChangeAspect="1" noChangeArrowheads="1"/>
          </p:cNvPicPr>
          <p:nvPr/>
        </p:nvPicPr>
        <p:blipFill>
          <a:blip r:embed="rId2" cstate="print"/>
          <a:srcRect/>
          <a:stretch>
            <a:fillRect/>
          </a:stretch>
        </p:blipFill>
        <p:spPr bwMode="auto">
          <a:xfrm>
            <a:off x="5357818" y="4572008"/>
            <a:ext cx="3286148" cy="2191861"/>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Elastic Resistance Devices</a:t>
            </a:r>
            <a:endParaRPr lang="en-IN" dirty="0"/>
          </a:p>
        </p:txBody>
      </p:sp>
      <p:sp>
        <p:nvSpPr>
          <p:cNvPr id="3" name="Content Placeholder 2"/>
          <p:cNvSpPr>
            <a:spLocks noGrp="1"/>
          </p:cNvSpPr>
          <p:nvPr>
            <p:ph idx="1"/>
          </p:nvPr>
        </p:nvSpPr>
        <p:spPr/>
        <p:txBody>
          <a:bodyPr>
            <a:normAutofit lnSpcReduction="10000"/>
          </a:bodyPr>
          <a:lstStyle/>
          <a:p>
            <a:r>
              <a:rPr lang="en-IN" dirty="0"/>
              <a:t>The use of elastic resistance products in therapeutic exercise programs has become widespread in rehabilitation and has been shown to be an effective method of providing sufficient resistance to improve muscle strength.</a:t>
            </a:r>
          </a:p>
          <a:p>
            <a:r>
              <a:rPr lang="en-IN" dirty="0"/>
              <a:t> Resistance training with elastic products also has been shown to be a feasible alternative to training with weight machines and free weights, generating comparably high levels of muscle activation during exercises.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Types of Elastic Resistance</a:t>
            </a:r>
            <a:br>
              <a:rPr lang="en-IN" b="1" dirty="0"/>
            </a:br>
            <a:endParaRPr lang="en-IN" dirty="0"/>
          </a:p>
        </p:txBody>
      </p:sp>
      <p:sp>
        <p:nvSpPr>
          <p:cNvPr id="3" name="Content Placeholder 2"/>
          <p:cNvSpPr>
            <a:spLocks noGrp="1"/>
          </p:cNvSpPr>
          <p:nvPr>
            <p:ph idx="1"/>
          </p:nvPr>
        </p:nvSpPr>
        <p:spPr/>
        <p:txBody>
          <a:bodyPr/>
          <a:lstStyle/>
          <a:p>
            <a:r>
              <a:rPr lang="en-IN" dirty="0"/>
              <a:t>Elastic resistance products, specifically designed for use during exercise, fall into two broad categories: elastic bands and elastic tubing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a:t>Muscles are strongest in the middle of their functional range of motion.</a:t>
            </a:r>
          </a:p>
          <a:p>
            <a:pPr>
              <a:buNone/>
            </a:pPr>
            <a:r>
              <a:rPr lang="en-IN" dirty="0" err="1"/>
              <a:t>Conversly</a:t>
            </a:r>
            <a:r>
              <a:rPr lang="en-IN" dirty="0"/>
              <a:t>, muscles are weakest at the end ranges </a:t>
            </a:r>
            <a:r>
              <a:rPr lang="en-IN"/>
              <a:t>of motion. </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Power </a:t>
            </a:r>
          </a:p>
        </p:txBody>
      </p:sp>
      <p:sp>
        <p:nvSpPr>
          <p:cNvPr id="3" name="Content Placeholder 2"/>
          <p:cNvSpPr>
            <a:spLocks noGrp="1"/>
          </p:cNvSpPr>
          <p:nvPr>
            <p:ph idx="1"/>
          </p:nvPr>
        </p:nvSpPr>
        <p:spPr/>
        <p:txBody>
          <a:bodyPr>
            <a:normAutofit/>
          </a:bodyPr>
          <a:lstStyle/>
          <a:p>
            <a:pPr>
              <a:buNone/>
            </a:pPr>
            <a:endParaRPr lang="en-IN" b="1" dirty="0"/>
          </a:p>
          <a:p>
            <a:r>
              <a:rPr lang="en-IN" i="1" dirty="0"/>
              <a:t>Muscle power, another aspect of muscle performance, is related </a:t>
            </a:r>
            <a:r>
              <a:rPr lang="en-IN" dirty="0"/>
              <a:t>to the strength and speed of movement and is defined as the work (force × distance) produced by a muscle per unit of time (force × distance/time).</a:t>
            </a:r>
          </a:p>
          <a:p>
            <a:r>
              <a:rPr lang="en-IN" dirty="0"/>
              <a:t> In other words, it is the </a:t>
            </a:r>
            <a:r>
              <a:rPr lang="en-IN" i="1" dirty="0"/>
              <a:t>rate of performing work.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i="1" dirty="0"/>
              <a:t>The rate at which a muscle </a:t>
            </a:r>
            <a:r>
              <a:rPr lang="en-IN" dirty="0"/>
              <a:t>contracts and produces a resultant force and the relationship of force and velocity are factors that affect muscle power.</a:t>
            </a:r>
          </a:p>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Power training</a:t>
            </a:r>
            <a:endParaRPr lang="en-IN" dirty="0"/>
          </a:p>
        </p:txBody>
      </p:sp>
      <p:sp>
        <p:nvSpPr>
          <p:cNvPr id="3" name="Content Placeholder 2"/>
          <p:cNvSpPr>
            <a:spLocks noGrp="1"/>
          </p:cNvSpPr>
          <p:nvPr>
            <p:ph idx="1"/>
          </p:nvPr>
        </p:nvSpPr>
        <p:spPr/>
        <p:txBody>
          <a:bodyPr>
            <a:normAutofit/>
          </a:bodyPr>
          <a:lstStyle/>
          <a:p>
            <a:r>
              <a:rPr lang="en-IN" b="1" i="1" dirty="0"/>
              <a:t>Many motor skills in our lives are composed </a:t>
            </a:r>
            <a:r>
              <a:rPr lang="en-IN" dirty="0"/>
              <a:t>of movements that are explosive and involve both strength and speed. </a:t>
            </a:r>
          </a:p>
          <a:p>
            <a:r>
              <a:rPr lang="en-IN" dirty="0"/>
              <a:t>Therefore,  re-establishing muscle power may be an important priority in a rehabilitation program.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Muscle strength is a necessary foundation for developing muscle power. </a:t>
            </a:r>
          </a:p>
          <a:p>
            <a:r>
              <a:rPr lang="en-IN" dirty="0"/>
              <a:t>Power can be enhanced by either increasing the work a muscle must perform during a specified period of time or reducing the amount of time required to produce a given force. </a:t>
            </a:r>
          </a:p>
          <a:p>
            <a:endParaRPr lang="en-IN" dirty="0"/>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The greater the intensity of the exercise and the shorter the time period taken to generate force, the greater is the muscle power. </a:t>
            </a:r>
          </a:p>
          <a:p>
            <a:r>
              <a:rPr lang="en-IN" dirty="0"/>
              <a:t>For power training regimens, such as </a:t>
            </a:r>
            <a:r>
              <a:rPr lang="en-IN" i="1" dirty="0" err="1"/>
              <a:t>plyometric</a:t>
            </a:r>
            <a:r>
              <a:rPr lang="en-IN" i="1" dirty="0"/>
              <a:t> training or stretch-shortening drills, the speed of </a:t>
            </a:r>
            <a:r>
              <a:rPr lang="en-IN" dirty="0"/>
              <a:t>movement is the variable that is most often manipulated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Endurance </a:t>
            </a:r>
          </a:p>
        </p:txBody>
      </p:sp>
      <p:sp>
        <p:nvSpPr>
          <p:cNvPr id="3" name="Content Placeholder 2"/>
          <p:cNvSpPr>
            <a:spLocks noGrp="1"/>
          </p:cNvSpPr>
          <p:nvPr>
            <p:ph idx="1"/>
          </p:nvPr>
        </p:nvSpPr>
        <p:spPr/>
        <p:txBody>
          <a:bodyPr>
            <a:normAutofit lnSpcReduction="10000"/>
          </a:bodyPr>
          <a:lstStyle/>
          <a:p>
            <a:r>
              <a:rPr lang="en-IN" dirty="0"/>
              <a:t>Endurance is a broad term that refers to the ability to perform low-intensity, repetitive, or sustained activities over a prolonged period of time. </a:t>
            </a:r>
          </a:p>
          <a:p>
            <a:r>
              <a:rPr lang="en-IN" i="1" dirty="0"/>
              <a:t>Cardiopulmonary endurance (total body endurance) is associated with repetitive, dynamic </a:t>
            </a:r>
            <a:r>
              <a:rPr lang="en-IN" dirty="0"/>
              <a:t>motor activities, such as walking, cycling, swimming, or upper extremity </a:t>
            </a:r>
            <a:r>
              <a:rPr lang="en-IN" dirty="0" err="1"/>
              <a:t>ergometry</a:t>
            </a:r>
            <a:r>
              <a:rPr lang="en-IN" dirty="0"/>
              <a:t>, which involve use of the large muscles of the body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i="1" dirty="0"/>
              <a:t>Muscle endurance (sometimes referred to as local endurance) </a:t>
            </a:r>
            <a:r>
              <a:rPr lang="en-IN" dirty="0"/>
              <a:t>is the ability of a muscle to contract repeatedly against a load (resistance), generate and sustain tension, and resist fatigue over an extended period of time.</a:t>
            </a:r>
          </a:p>
          <a:p>
            <a:r>
              <a:rPr lang="en-IN" dirty="0"/>
              <a:t> The term </a:t>
            </a:r>
            <a:r>
              <a:rPr lang="en-IN" i="1" dirty="0"/>
              <a:t>aerobic power sometimes is used interchangeably with </a:t>
            </a:r>
            <a:r>
              <a:rPr lang="en-IN" dirty="0"/>
              <a:t>muscle endurance. </a:t>
            </a:r>
          </a:p>
          <a:p>
            <a:r>
              <a:rPr lang="en-IN" dirty="0"/>
              <a:t>Maintenance of balance and proper alignment of the body segments requires sustained control (endurance) by the postural muscles. </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STRENGTH </a:t>
            </a:r>
          </a:p>
        </p:txBody>
      </p:sp>
      <p:sp>
        <p:nvSpPr>
          <p:cNvPr id="3" name="Content Placeholder 2"/>
          <p:cNvSpPr>
            <a:spLocks noGrp="1"/>
          </p:cNvSpPr>
          <p:nvPr>
            <p:ph idx="1"/>
          </p:nvPr>
        </p:nvSpPr>
        <p:spPr/>
        <p:txBody>
          <a:bodyPr/>
          <a:lstStyle/>
          <a:p>
            <a:r>
              <a:rPr lang="en-IN" dirty="0"/>
              <a:t>Muscular strength is defined as a ability to generate force.</a:t>
            </a:r>
          </a:p>
          <a:p>
            <a:r>
              <a:rPr lang="en-IN" dirty="0"/>
              <a:t>This force production typically involves an external resistance..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work without excessive fatigue or potential injury</a:t>
            </a:r>
          </a:p>
          <a:p>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i="1" dirty="0"/>
              <a:t>Endurance training</a:t>
            </a:r>
            <a:endParaRPr lang="en-IN" dirty="0"/>
          </a:p>
        </p:txBody>
      </p:sp>
      <p:sp>
        <p:nvSpPr>
          <p:cNvPr id="3" name="Content Placeholder 2"/>
          <p:cNvSpPr>
            <a:spLocks noGrp="1"/>
          </p:cNvSpPr>
          <p:nvPr>
            <p:ph idx="1"/>
          </p:nvPr>
        </p:nvSpPr>
        <p:spPr/>
        <p:txBody>
          <a:bodyPr>
            <a:normAutofit fontScale="92500" lnSpcReduction="10000"/>
          </a:bodyPr>
          <a:lstStyle/>
          <a:p>
            <a:r>
              <a:rPr lang="en-IN" dirty="0"/>
              <a:t>It is characterized by having a muscle contract and lift or lower a light load for many repetitions or sustain a muscle contraction for an extended period of time.</a:t>
            </a:r>
          </a:p>
          <a:p>
            <a:r>
              <a:rPr lang="en-IN" dirty="0"/>
              <a:t> The key parameters of endurance training are low-intensity muscle contractions, a large number of repetitions, and a prolonged time period. </a:t>
            </a:r>
          </a:p>
          <a:p>
            <a:r>
              <a:rPr lang="en-IN" dirty="0"/>
              <a:t>Unlike strength training, muscles adapt to endurance training by increases in their oxidative and metabolic capacities, which allows better delivery and use of oxygen.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Principles:</a:t>
            </a:r>
          </a:p>
        </p:txBody>
      </p:sp>
      <p:sp>
        <p:nvSpPr>
          <p:cNvPr id="3" name="Content Placeholder 2"/>
          <p:cNvSpPr>
            <a:spLocks noGrp="1"/>
          </p:cNvSpPr>
          <p:nvPr>
            <p:ph idx="1"/>
          </p:nvPr>
        </p:nvSpPr>
        <p:spPr/>
        <p:txBody>
          <a:bodyPr/>
          <a:lstStyle/>
          <a:p>
            <a:r>
              <a:rPr lang="en-IN" b="1" dirty="0"/>
              <a:t>Overload, </a:t>
            </a:r>
          </a:p>
          <a:p>
            <a:r>
              <a:rPr lang="en-IN" b="1" dirty="0"/>
              <a:t>SAID</a:t>
            </a:r>
          </a:p>
          <a:p>
            <a:r>
              <a:rPr lang="en-IN" b="1" dirty="0"/>
              <a:t>Specificity</a:t>
            </a:r>
          </a:p>
          <a:p>
            <a:r>
              <a:rPr lang="en-IN" b="1" dirty="0"/>
              <a:t>Reversibility</a:t>
            </a:r>
          </a:p>
          <a:p>
            <a:r>
              <a:rPr lang="en-IN" b="1" i="1" dirty="0"/>
              <a:t>Detraining</a:t>
            </a:r>
            <a:endParaRPr lang="en-IN" b="1" dirty="0"/>
          </a:p>
          <a:p>
            <a:endParaRPr lang="en-IN" dirty="0"/>
          </a:p>
          <a:p>
            <a:endParaRPr lang="en-IN" dirty="0"/>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Overload</a:t>
            </a:r>
          </a:p>
        </p:txBody>
      </p:sp>
      <p:sp>
        <p:nvSpPr>
          <p:cNvPr id="3" name="Content Placeholder 2"/>
          <p:cNvSpPr>
            <a:spLocks noGrp="1"/>
          </p:cNvSpPr>
          <p:nvPr>
            <p:ph idx="1"/>
          </p:nvPr>
        </p:nvSpPr>
        <p:spPr/>
        <p:txBody>
          <a:bodyPr>
            <a:normAutofit/>
          </a:bodyPr>
          <a:lstStyle/>
          <a:p>
            <a:pPr algn="just"/>
            <a:r>
              <a:rPr lang="en-IN" dirty="0"/>
              <a:t>  If muscle performance is to improve, a load that exceeds the metabolic capacity of </a:t>
            </a:r>
            <a:r>
              <a:rPr lang="en-IN"/>
              <a:t>the muscle </a:t>
            </a:r>
            <a:r>
              <a:rPr lang="en-IN" dirty="0"/>
              <a:t>must be applied—that is, the muscle must be challenged to perform at a level greater than that to which it is accustomed.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If the demands remain constant after the muscle has adapted, the level of muscle performance can be maintained but not increased.</a:t>
            </a:r>
          </a:p>
          <a:p>
            <a:pPr>
              <a:buNone/>
            </a:pP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Application of the Overload Principle</a:t>
            </a:r>
            <a:endParaRPr lang="en-IN" dirty="0"/>
          </a:p>
        </p:txBody>
      </p:sp>
      <p:sp>
        <p:nvSpPr>
          <p:cNvPr id="3" name="Content Placeholder 2"/>
          <p:cNvSpPr>
            <a:spLocks noGrp="1"/>
          </p:cNvSpPr>
          <p:nvPr>
            <p:ph idx="1"/>
          </p:nvPr>
        </p:nvSpPr>
        <p:spPr/>
        <p:txBody>
          <a:bodyPr>
            <a:normAutofit/>
          </a:bodyPr>
          <a:lstStyle/>
          <a:p>
            <a:r>
              <a:rPr lang="en-IN" dirty="0"/>
              <a:t>The overload principle focuses on the progressive loading of muscle by manipulating, for example, the intensity or volume of exercise.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dirty="0"/>
              <a:t>Intensity of resistance exercise refers to how much weight (resistance) is imposed on the muscle, whereas volume encompasses variables such as repetitions, sets, or frequency of exercise, any one or more of which can be gradually adjusted to increase the demands on the muscle.</a:t>
            </a:r>
          </a:p>
          <a:p>
            <a:pPr algn="just"/>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In a strength training program, the amount of resistance applied to the muscle is incrementally and progressively increased.</a:t>
            </a:r>
          </a:p>
          <a:p>
            <a:r>
              <a:rPr lang="en-IN" dirty="0"/>
              <a:t>For endurance training more endurance placed on </a:t>
            </a:r>
            <a:r>
              <a:rPr lang="en-IN" i="1" dirty="0"/>
              <a:t>the number of repetitions performed than on increasing resistance.</a:t>
            </a:r>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SAID Principle</a:t>
            </a:r>
            <a:endParaRPr lang="en-IN" dirty="0"/>
          </a:p>
        </p:txBody>
      </p:sp>
      <p:sp>
        <p:nvSpPr>
          <p:cNvPr id="3" name="Content Placeholder 2"/>
          <p:cNvSpPr>
            <a:spLocks noGrp="1"/>
          </p:cNvSpPr>
          <p:nvPr>
            <p:ph idx="1"/>
          </p:nvPr>
        </p:nvSpPr>
        <p:spPr/>
        <p:txBody>
          <a:bodyPr>
            <a:normAutofit/>
          </a:bodyPr>
          <a:lstStyle/>
          <a:p>
            <a:pPr algn="just"/>
            <a:r>
              <a:rPr lang="en-IN" dirty="0"/>
              <a:t>The SAID principle (specific adaptation to imposed demands) suggests that a framework of specificity is a necessary foundation on which exercise programs should be built. </a:t>
            </a:r>
          </a:p>
          <a:p>
            <a:pPr algn="just"/>
            <a:endParaRPr lang="en-IN" dirty="0"/>
          </a:p>
          <a:p>
            <a:pPr algn="just"/>
            <a:endParaRPr lang="en-IN" dirty="0"/>
          </a:p>
          <a:p>
            <a:pPr algn="just"/>
            <a:r>
              <a:rPr lang="en-IN" dirty="0"/>
              <a:t>This principle applies to all body systems and is an extension of Wolff’s law (body systems adapt over time to the stresses placed on them).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The SAID principle helps therapists determine the exercise prescription and which parameters of exercise should be selected to create specific training effects that best meet specific functional needs and goals.</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Strength</a:t>
            </a:r>
            <a:br>
              <a:rPr lang="en-IN" b="1" dirty="0"/>
            </a:br>
            <a:endParaRPr lang="en-IN" dirty="0"/>
          </a:p>
        </p:txBody>
      </p:sp>
      <p:sp>
        <p:nvSpPr>
          <p:cNvPr id="3" name="Content Placeholder 2"/>
          <p:cNvSpPr>
            <a:spLocks noGrp="1"/>
          </p:cNvSpPr>
          <p:nvPr>
            <p:ph idx="1"/>
          </p:nvPr>
        </p:nvSpPr>
        <p:spPr/>
        <p:txBody>
          <a:bodyPr>
            <a:normAutofit/>
          </a:bodyPr>
          <a:lstStyle/>
          <a:p>
            <a:r>
              <a:rPr lang="en-IN" i="1" dirty="0"/>
              <a:t>Muscle strength is a broad term that refers to the ability of </a:t>
            </a:r>
            <a:r>
              <a:rPr lang="en-IN" dirty="0"/>
              <a:t>contractile tissue to produce tension and a resultant force based on the demands placed on the muscle.</a:t>
            </a:r>
          </a:p>
          <a:p>
            <a:r>
              <a:rPr lang="en-IN" dirty="0"/>
              <a:t> Muscle strength is the greatest measurable force that can be exerted by a muscle or muscle group to overcome resistance during a </a:t>
            </a:r>
            <a:r>
              <a:rPr lang="en-IN" i="1" dirty="0"/>
              <a:t>single maximum effort.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Specificity of Training</a:t>
            </a:r>
            <a:endParaRPr lang="en-IN" dirty="0"/>
          </a:p>
        </p:txBody>
      </p:sp>
      <p:sp>
        <p:nvSpPr>
          <p:cNvPr id="3" name="Content Placeholder 2"/>
          <p:cNvSpPr>
            <a:spLocks noGrp="1"/>
          </p:cNvSpPr>
          <p:nvPr>
            <p:ph idx="1"/>
          </p:nvPr>
        </p:nvSpPr>
        <p:spPr/>
        <p:txBody>
          <a:bodyPr>
            <a:normAutofit/>
          </a:bodyPr>
          <a:lstStyle/>
          <a:p>
            <a:r>
              <a:rPr lang="en-IN" dirty="0"/>
              <a:t>Specificity of training, also referred to as specificity of exercise, is a widely accepted concept suggesting that the adaptive effects of training, such as improvement of strength, power, and endurance, are highly specific to the training method employed.</a:t>
            </a: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Specificity of training also should be considered with respect to mode (type) and velocity of exercise as well as patient or limb position (joint angle) and the movement pattern during exercise.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Reversibility Principle</a:t>
            </a:r>
            <a:endParaRPr lang="en-IN" dirty="0"/>
          </a:p>
        </p:txBody>
      </p:sp>
      <p:sp>
        <p:nvSpPr>
          <p:cNvPr id="3" name="Content Placeholder 2"/>
          <p:cNvSpPr>
            <a:spLocks noGrp="1"/>
          </p:cNvSpPr>
          <p:nvPr>
            <p:ph idx="1"/>
          </p:nvPr>
        </p:nvSpPr>
        <p:spPr/>
        <p:txBody>
          <a:bodyPr>
            <a:normAutofit/>
          </a:bodyPr>
          <a:lstStyle/>
          <a:p>
            <a:r>
              <a:rPr lang="en-IN" dirty="0"/>
              <a:t>Adaptive changes in the body’s systems, such as increased strength or endurance, in response to a resistance exercise program are transient unless training-induced improvements are regularly used for functional activities or unless an individual participates in a maintenance program of resistance exercise.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i="1" dirty="0"/>
              <a:t>Detraining</a:t>
            </a:r>
            <a:endParaRPr lang="en-IN" dirty="0"/>
          </a:p>
        </p:txBody>
      </p:sp>
      <p:sp>
        <p:nvSpPr>
          <p:cNvPr id="3" name="Content Placeholder 2"/>
          <p:cNvSpPr>
            <a:spLocks noGrp="1"/>
          </p:cNvSpPr>
          <p:nvPr>
            <p:ph idx="1"/>
          </p:nvPr>
        </p:nvSpPr>
        <p:spPr/>
        <p:txBody>
          <a:bodyPr>
            <a:normAutofit/>
          </a:bodyPr>
          <a:lstStyle/>
          <a:p>
            <a:r>
              <a:rPr lang="en-IN" i="1" dirty="0"/>
              <a:t>Detraining, reflected by a reduction in muscle performance, </a:t>
            </a:r>
            <a:r>
              <a:rPr lang="en-IN" dirty="0"/>
              <a:t>begins within a week or two after the cessation of resistance exercises and continues until training effects are lost.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For this reason, it is imperative that gains in strength and endurance are incorporated into daily activities as early as possible in a rehabilitation program. </a:t>
            </a:r>
          </a:p>
          <a:p>
            <a:r>
              <a:rPr lang="en-IN" dirty="0"/>
              <a:t>It is also advisable for patients to participate in a maintenance program of resistance exercises as an integral component of a lifelong fitness program.</a:t>
            </a:r>
          </a:p>
          <a:p>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Intensity</a:t>
            </a:r>
            <a:endParaRPr lang="en-IN" dirty="0"/>
          </a:p>
        </p:txBody>
      </p:sp>
      <p:sp>
        <p:nvSpPr>
          <p:cNvPr id="3" name="Content Placeholder 2"/>
          <p:cNvSpPr>
            <a:spLocks noGrp="1"/>
          </p:cNvSpPr>
          <p:nvPr>
            <p:ph idx="1"/>
          </p:nvPr>
        </p:nvSpPr>
        <p:spPr/>
        <p:txBody>
          <a:bodyPr>
            <a:normAutofit/>
          </a:bodyPr>
          <a:lstStyle/>
          <a:p>
            <a:r>
              <a:rPr lang="en-IN" dirty="0"/>
              <a:t>The </a:t>
            </a:r>
            <a:r>
              <a:rPr lang="en-IN" i="1" dirty="0"/>
              <a:t>intensity of exercise in a resistance training program is </a:t>
            </a:r>
            <a:r>
              <a:rPr lang="en-IN" dirty="0"/>
              <a:t>the amount of resistance (weight) imposed on the contracting muscle during each repetition of an exercise.</a:t>
            </a:r>
          </a:p>
          <a:p>
            <a:r>
              <a:rPr lang="en-IN" dirty="0"/>
              <a:t> The amount of resistance is also referred to as the </a:t>
            </a:r>
            <a:r>
              <a:rPr lang="en-IN" i="1" dirty="0"/>
              <a:t>exercise load (training </a:t>
            </a:r>
            <a:r>
              <a:rPr lang="en-IN" dirty="0"/>
              <a:t>load)—that is, the extent to which the muscle is loaded or Show much weight is lifted, lowered, or held.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One way to overload a muscle progressively is to gradually increase the amount of resistance used in the exercise program.</a:t>
            </a:r>
          </a:p>
          <a:p>
            <a:r>
              <a:rPr lang="en-IN" dirty="0"/>
              <a:t>The intensity of exercise and the degree to which the muscle is overloaded is also dependent on the volume, frequency, and order of exercise or the length of rest intervals.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Motivation</a:t>
            </a:r>
            <a:endParaRPr lang="en-IN" dirty="0"/>
          </a:p>
        </p:txBody>
      </p:sp>
      <p:sp>
        <p:nvSpPr>
          <p:cNvPr id="3" name="Content Placeholder 2"/>
          <p:cNvSpPr>
            <a:spLocks noGrp="1"/>
          </p:cNvSpPr>
          <p:nvPr>
            <p:ph idx="1"/>
          </p:nvPr>
        </p:nvSpPr>
        <p:spPr/>
        <p:txBody>
          <a:bodyPr>
            <a:normAutofit lnSpcReduction="10000"/>
          </a:bodyPr>
          <a:lstStyle/>
          <a:p>
            <a:r>
              <a:rPr lang="en-IN" dirty="0"/>
              <a:t>If a resistance exercise program is to be effective, a patient must be willing to put forth and maintain sufficient effort and adhere to an exercise program over time to improve muscle performance for functional activities. </a:t>
            </a:r>
          </a:p>
          <a:p>
            <a:r>
              <a:rPr lang="en-IN" dirty="0"/>
              <a:t>Use of activities that are meaningful and are perceived as having potential usefulness or periodically modifying an exercise routine help maintain a patient’s interest in resistance training.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Charting or graphing a patient’s strength gains, for example, also helps sustain motivation. </a:t>
            </a:r>
          </a:p>
          <a:p>
            <a:r>
              <a:rPr lang="en-IN" dirty="0"/>
              <a:t>Incorporating gains in muscle performance into functional activities as early as possible in a resistance exercise program puts improvements in strength to practical use, thereby making those improvements meaningful.</a:t>
            </a:r>
          </a:p>
          <a:p>
            <a:pPr>
              <a:buNone/>
            </a:pPr>
            <a:endParaRPr lang="en-IN" dirty="0"/>
          </a:p>
          <a:p>
            <a:pPr>
              <a:buNone/>
            </a:pP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Feedback</a:t>
            </a:r>
          </a:p>
        </p:txBody>
      </p:sp>
      <p:sp>
        <p:nvSpPr>
          <p:cNvPr id="3" name="Content Placeholder 2"/>
          <p:cNvSpPr>
            <a:spLocks noGrp="1"/>
          </p:cNvSpPr>
          <p:nvPr>
            <p:ph idx="1"/>
          </p:nvPr>
        </p:nvSpPr>
        <p:spPr/>
        <p:txBody>
          <a:bodyPr>
            <a:normAutofit/>
          </a:bodyPr>
          <a:lstStyle/>
          <a:p>
            <a:r>
              <a:rPr lang="en-IN" dirty="0"/>
              <a:t>Feedback can have a positive impact on a patient’s motivation and subsequent adherence to an exercise program. </a:t>
            </a:r>
          </a:p>
          <a:p>
            <a:r>
              <a:rPr lang="en-IN" dirty="0"/>
              <a:t>For example, some computerized equipment, such as </a:t>
            </a:r>
            <a:r>
              <a:rPr lang="en-IN" dirty="0" err="1"/>
              <a:t>isokinetic</a:t>
            </a:r>
            <a:r>
              <a:rPr lang="en-IN" dirty="0"/>
              <a:t> dynamometers, provide visual or auditory signals that let the patient know if each muscle contraction during a particular exercise is in a zone that causes a training effect.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i="1" dirty="0"/>
              <a:t> Functional strength relates to the ability of the neuromuscular system </a:t>
            </a:r>
            <a:r>
              <a:rPr lang="en-IN" dirty="0"/>
              <a:t>to produce, reduce, or control forces, contemplated or imposed, during functional activities, in a smooth, coordinated manner.</a:t>
            </a:r>
          </a:p>
          <a:p>
            <a:endParaRPr lang="en-IN" dirty="0"/>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Documenting improvements over time, such as the amount of weight (exercise load) used during various exercises or changes in walking distance or speed, also provides positive feedback to sustain a patient’s motivation in a resistance exercise program.</a:t>
            </a:r>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Alignment and Stabilization</a:t>
            </a:r>
            <a:endParaRPr lang="en-IN" dirty="0"/>
          </a:p>
        </p:txBody>
      </p:sp>
      <p:sp>
        <p:nvSpPr>
          <p:cNvPr id="3" name="Content Placeholder 2"/>
          <p:cNvSpPr>
            <a:spLocks noGrp="1"/>
          </p:cNvSpPr>
          <p:nvPr>
            <p:ph idx="1"/>
          </p:nvPr>
        </p:nvSpPr>
        <p:spPr/>
        <p:txBody>
          <a:bodyPr>
            <a:normAutofit fontScale="92500" lnSpcReduction="20000"/>
          </a:bodyPr>
          <a:lstStyle/>
          <a:p>
            <a:r>
              <a:rPr lang="en-IN" dirty="0"/>
              <a:t>Just as correct alignment and effective stabilization are basic elements of manual muscle testing and dynamometry, they are also crucial in resistance exercise. </a:t>
            </a:r>
          </a:p>
          <a:p>
            <a:r>
              <a:rPr lang="en-IN" dirty="0"/>
              <a:t>To strengthen a specific muscle or muscle group effectively and avoid substitute motions, appropriate positioning of the body and alignment of a limb or body segment are essential. </a:t>
            </a:r>
          </a:p>
          <a:p>
            <a:r>
              <a:rPr lang="en-IN" i="1" dirty="0"/>
              <a:t>Substitute motions are </a:t>
            </a:r>
            <a:r>
              <a:rPr lang="en-IN" dirty="0"/>
              <a:t>compensatory movement patterns caused by muscle action of a stronger adjacent agonist or a muscle group that normally serves as a stabilizer (</a:t>
            </a:r>
            <a:r>
              <a:rPr lang="en-IN" dirty="0" err="1"/>
              <a:t>fixator</a:t>
            </a:r>
            <a:r>
              <a:rPr lang="en-IN"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If the principles of alignment and stabilization for manual muscle testing are applied whenever possible during resistance exercise, substitute motions can usually be avoided.</a:t>
            </a:r>
          </a:p>
          <a:p>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Alignment</a:t>
            </a:r>
            <a:endParaRPr lang="en-IN" dirty="0"/>
          </a:p>
        </p:txBody>
      </p:sp>
      <p:sp>
        <p:nvSpPr>
          <p:cNvPr id="3" name="Content Placeholder 2"/>
          <p:cNvSpPr>
            <a:spLocks noGrp="1"/>
          </p:cNvSpPr>
          <p:nvPr>
            <p:ph idx="1"/>
          </p:nvPr>
        </p:nvSpPr>
        <p:spPr/>
        <p:txBody>
          <a:bodyPr>
            <a:normAutofit/>
          </a:bodyPr>
          <a:lstStyle/>
          <a:p>
            <a:r>
              <a:rPr lang="en-IN" b="1" i="1" dirty="0"/>
              <a:t>Alignment and muscle action. </a:t>
            </a:r>
            <a:r>
              <a:rPr lang="en-IN" i="1" dirty="0"/>
              <a:t>Proper alignment is determined </a:t>
            </a:r>
            <a:r>
              <a:rPr lang="en-IN" dirty="0"/>
              <a:t>by the direction of muscle </a:t>
            </a:r>
            <a:r>
              <a:rPr lang="en-IN" dirty="0" err="1"/>
              <a:t>fibers</a:t>
            </a:r>
            <a:r>
              <a:rPr lang="en-IN" dirty="0"/>
              <a:t> and the line of pull of the muscle to be strengthened. </a:t>
            </a:r>
          </a:p>
          <a:p>
            <a:r>
              <a:rPr lang="en-IN" dirty="0"/>
              <a:t>The patient or a body segment must be positioned so the direction of movement of a limb or segment of the body replicates the action of the muscle or muscle groups to be strengthened.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i="1" dirty="0"/>
              <a:t>Alignment and gravity. </a:t>
            </a:r>
            <a:r>
              <a:rPr lang="en-IN" i="1" dirty="0"/>
              <a:t>The alignment or position of the </a:t>
            </a:r>
            <a:r>
              <a:rPr lang="en-IN" dirty="0"/>
              <a:t>patient or the limb with respect to gravity also may be important during some forms of resistance exercises, particularly if body weight or free weights (dumbbells, barbells, cuff weights) are the source of resistance.</a:t>
            </a:r>
            <a:endParaRPr lang="en-IN"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Stabilization</a:t>
            </a:r>
            <a:endParaRPr lang="en-IN" dirty="0"/>
          </a:p>
        </p:txBody>
      </p:sp>
      <p:sp>
        <p:nvSpPr>
          <p:cNvPr id="3" name="Content Placeholder 2"/>
          <p:cNvSpPr>
            <a:spLocks noGrp="1"/>
          </p:cNvSpPr>
          <p:nvPr>
            <p:ph idx="1"/>
          </p:nvPr>
        </p:nvSpPr>
        <p:spPr/>
        <p:txBody>
          <a:bodyPr>
            <a:normAutofit/>
          </a:bodyPr>
          <a:lstStyle/>
          <a:p>
            <a:r>
              <a:rPr lang="en-IN" dirty="0"/>
              <a:t>Stabilization refers to holding down a body segment or holding the body steady.</a:t>
            </a:r>
          </a:p>
          <a:p>
            <a:r>
              <a:rPr lang="en-IN" dirty="0"/>
              <a:t> To maintain appropriate alignment, ensure the correct muscle action and movement pattern, and avoid unwanted substitute motions during resistance exercise, effective stabilization is imperative. </a:t>
            </a:r>
          </a:p>
          <a:p>
            <a:r>
              <a:rPr lang="en-IN" dirty="0"/>
              <a:t>Exercising on a stable surface, such as a firm treatment table, helps hold the body steady. </a:t>
            </a:r>
          </a:p>
          <a:p>
            <a:pPr>
              <a:buNone/>
            </a:pP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Body weight also may provide a source of stability during exercise, particularly in the horizontal position.</a:t>
            </a:r>
          </a:p>
          <a:p>
            <a:r>
              <a:rPr lang="en-IN" dirty="0"/>
              <a:t> It is most common to stabilize the proximal attachment of the muscle being strengthened, but sometimes the distal attachment is stabilized as the muscle contracts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External stabilization can be applied manually by the therapist.</a:t>
            </a:r>
          </a:p>
          <a:p>
            <a:r>
              <a:rPr lang="en-IN" i="1" dirty="0"/>
              <a:t>Internal stabilization is achieved by an isometric contraction </a:t>
            </a:r>
            <a:r>
              <a:rPr lang="en-IN" dirty="0"/>
              <a:t>of an adjacent muscle group that does not enter into the movement pattern but holds the body segment of the proximal attachment of the muscle being strengthened firmly in place.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Potential Benefits of Resistance</a:t>
            </a:r>
            <a:br>
              <a:rPr lang="en-IN" b="1" dirty="0"/>
            </a:br>
            <a:r>
              <a:rPr lang="en-IN" b="1" dirty="0"/>
              <a:t>Exercise</a:t>
            </a:r>
            <a:endParaRPr lang="en-IN" dirty="0"/>
          </a:p>
        </p:txBody>
      </p:sp>
      <p:sp>
        <p:nvSpPr>
          <p:cNvPr id="3" name="Content Placeholder 2"/>
          <p:cNvSpPr>
            <a:spLocks noGrp="1"/>
          </p:cNvSpPr>
          <p:nvPr>
            <p:ph idx="1"/>
          </p:nvPr>
        </p:nvSpPr>
        <p:spPr/>
        <p:txBody>
          <a:bodyPr>
            <a:normAutofit fontScale="92500"/>
          </a:bodyPr>
          <a:lstStyle/>
          <a:p>
            <a:r>
              <a:rPr lang="en-IN" dirty="0"/>
              <a:t>Enhanced muscle performance: restoration, improvement or maintenance of muscle strength, power, and endurance</a:t>
            </a:r>
          </a:p>
          <a:p>
            <a:r>
              <a:rPr lang="en-IN" dirty="0"/>
              <a:t>Increased strength of connective tissues: tendons, ligaments, intramuscular connective tissue</a:t>
            </a:r>
          </a:p>
          <a:p>
            <a:r>
              <a:rPr lang="en-IN" dirty="0"/>
              <a:t> Greater bone mineral density or less bone demineralization</a:t>
            </a:r>
          </a:p>
          <a:p>
            <a:r>
              <a:rPr lang="en-IN" dirty="0"/>
              <a:t> Decreased stress on joints during physical activity</a:t>
            </a:r>
          </a:p>
          <a:p>
            <a:r>
              <a:rPr lang="en-IN" dirty="0"/>
              <a:t> Reduced risk of soft tissue injury during physical activity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Possible improvement in capacity to repair and heal damaged soft tissues due to positive impact on tissue </a:t>
            </a:r>
            <a:r>
              <a:rPr lang="en-IN" dirty="0" err="1"/>
              <a:t>remodeling</a:t>
            </a:r>
            <a:endParaRPr lang="en-IN" dirty="0"/>
          </a:p>
          <a:p>
            <a:r>
              <a:rPr lang="en-IN" dirty="0"/>
              <a:t>Possible improvement in balance</a:t>
            </a:r>
          </a:p>
          <a:p>
            <a:r>
              <a:rPr lang="en-IN" dirty="0"/>
              <a:t>Enhanced physical performance during daily living, occupational, and recreational activities</a:t>
            </a:r>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i="1" dirty="0"/>
              <a:t>Strength training (strengthening exercise) is </a:t>
            </a:r>
            <a:r>
              <a:rPr lang="en-IN" dirty="0"/>
              <a:t>defined as a systematic procedure of a muscle or muscle group lifting, lowering, or controlling heavy loads (resistance) for a relatively low number of repetitions or over a short period of time.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Positive changes in body composition: ↑ lean muscle mass or ↓ body fat</a:t>
            </a:r>
          </a:p>
          <a:p>
            <a:r>
              <a:rPr lang="en-IN" dirty="0"/>
              <a:t> Enhanced feeling of physical well-being</a:t>
            </a:r>
          </a:p>
          <a:p>
            <a:r>
              <a:rPr lang="en-IN" dirty="0"/>
              <a:t>Possible improvement in perception of disability and quality of life</a:t>
            </a:r>
          </a:p>
          <a:p>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Factors influencing the strength and endurance </a:t>
            </a:r>
          </a:p>
        </p:txBody>
      </p:sp>
      <p:sp>
        <p:nvSpPr>
          <p:cNvPr id="3" name="Content Placeholder 2"/>
          <p:cNvSpPr>
            <a:spLocks noGrp="1"/>
          </p:cNvSpPr>
          <p:nvPr>
            <p:ph idx="1"/>
          </p:nvPr>
        </p:nvSpPr>
        <p:spPr/>
        <p:txBody>
          <a:bodyPr/>
          <a:lstStyle/>
          <a:p>
            <a:r>
              <a:rPr lang="en-IN" dirty="0"/>
              <a:t>factors that influence the force-producing capacity of normal muscle during an active contraction is fundamental to understanding how the neuromuscular system adapts as the result of resistance training.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dirty="0"/>
              <a:t>Diverse but interrelated factors affect the tension-generating capacity of </a:t>
            </a:r>
            <a:r>
              <a:rPr lang="en-IN" i="1" dirty="0"/>
              <a:t>normal skeletal muscle necessary to control </a:t>
            </a:r>
            <a:r>
              <a:rPr lang="en-IN" dirty="0"/>
              <a:t>the body and perform motor tasks. </a:t>
            </a:r>
          </a:p>
          <a:p>
            <a:r>
              <a:rPr lang="en-IN" dirty="0"/>
              <a:t>Determinants and correlates include morphological, biomechanical, neurological, metabolic, and biochemical factors. </a:t>
            </a:r>
          </a:p>
          <a:p>
            <a:r>
              <a:rPr lang="en-IN" dirty="0"/>
              <a:t>All contribute to the </a:t>
            </a:r>
            <a:r>
              <a:rPr lang="en-IN" i="1" dirty="0"/>
              <a:t>magnitude, duration, and speed of force production as well as </a:t>
            </a:r>
            <a:r>
              <a:rPr lang="en-IN" dirty="0"/>
              <a:t>how resistant or susceptible a muscle is to fatigue. </a:t>
            </a:r>
          </a:p>
          <a:p>
            <a:r>
              <a:rPr lang="en-IN" dirty="0"/>
              <a:t>Properties of muscle itself and as key neural factors and their impact on tension generation during an active muscle contraction.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Additional factors—such as the energy stores available to muscle, the influence of fatigue and recovery from exercise, and a person’s age, gender, and psychological/cognitive status, as well as many other factors—affect a muscle’s ability to develop and sustain tension.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Factors that Influence Tension</a:t>
            </a:r>
            <a:br>
              <a:rPr lang="en-IN" b="1" dirty="0"/>
            </a:br>
            <a:r>
              <a:rPr lang="en-IN" b="1" dirty="0"/>
              <a:t>Generation in Normal Skeletal Muscle</a:t>
            </a:r>
            <a:endParaRPr lang="en-IN" dirty="0"/>
          </a:p>
        </p:txBody>
      </p:sp>
      <p:sp>
        <p:nvSpPr>
          <p:cNvPr id="3" name="Content Placeholder 2"/>
          <p:cNvSpPr>
            <a:spLocks noGrp="1"/>
          </p:cNvSpPr>
          <p:nvPr>
            <p:ph idx="1"/>
          </p:nvPr>
        </p:nvSpPr>
        <p:spPr/>
        <p:txBody>
          <a:bodyPr>
            <a:normAutofit/>
          </a:bodyPr>
          <a:lstStyle/>
          <a:p>
            <a:r>
              <a:rPr lang="en-IN" dirty="0"/>
              <a:t>Cross-section and size of the muscle (includes muscle fiber number and size)--The larger the muscle diameter, the greater its tension-producing capacity.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Muscle architecture—fiber arrangement and fiber length        --Short </a:t>
            </a:r>
            <a:r>
              <a:rPr lang="en-IN" dirty="0" err="1"/>
              <a:t>fibers</a:t>
            </a:r>
            <a:r>
              <a:rPr lang="en-IN" dirty="0"/>
              <a:t> with pinnate and </a:t>
            </a:r>
            <a:r>
              <a:rPr lang="en-IN" dirty="0" err="1"/>
              <a:t>multipinnate</a:t>
            </a:r>
            <a:r>
              <a:rPr lang="en-IN" dirty="0"/>
              <a:t> design in high force-producing muscles (ex. quadriceps, </a:t>
            </a:r>
            <a:r>
              <a:rPr lang="en-IN" dirty="0" err="1"/>
              <a:t>gastrocnemius,deltoid</a:t>
            </a:r>
            <a:r>
              <a:rPr lang="en-IN" dirty="0"/>
              <a:t>, biceps </a:t>
            </a:r>
            <a:r>
              <a:rPr lang="en-IN" dirty="0" err="1"/>
              <a:t>brachii</a:t>
            </a:r>
            <a:r>
              <a:rPr lang="en-IN" dirty="0"/>
              <a:t>).</a:t>
            </a:r>
          </a:p>
          <a:p>
            <a:pPr>
              <a:buNone/>
            </a:pPr>
            <a:r>
              <a:rPr lang="en-IN" dirty="0"/>
              <a:t>                        --Long, parallel design in muscles with high rate of shortening but less force production (ex. </a:t>
            </a:r>
            <a:r>
              <a:rPr lang="en-IN" dirty="0" err="1"/>
              <a:t>sartorius</a:t>
            </a:r>
            <a:r>
              <a:rPr lang="en-IN" dirty="0"/>
              <a:t>, </a:t>
            </a:r>
            <a:r>
              <a:rPr lang="en-IN" dirty="0" err="1"/>
              <a:t>lumbricals</a:t>
            </a:r>
            <a:r>
              <a:rPr lang="en-IN" dirty="0"/>
              <a:t>).</a:t>
            </a:r>
          </a:p>
          <a:p>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Fiber-type distribution of muscle—type I (</a:t>
            </a:r>
            <a:r>
              <a:rPr lang="en-IN" dirty="0" err="1"/>
              <a:t>tonic,slow</a:t>
            </a:r>
            <a:r>
              <a:rPr lang="en-IN" dirty="0"/>
              <a:t>-twitch) and type IIA &amp; IIB (</a:t>
            </a:r>
            <a:r>
              <a:rPr lang="en-IN" dirty="0" err="1"/>
              <a:t>phasic</a:t>
            </a:r>
            <a:r>
              <a:rPr lang="en-IN" dirty="0"/>
              <a:t>, fast-twitch)  </a:t>
            </a:r>
          </a:p>
          <a:p>
            <a:pPr>
              <a:buNone/>
            </a:pPr>
            <a:r>
              <a:rPr lang="en-IN" dirty="0"/>
              <a:t>                       --High percentage of type I </a:t>
            </a:r>
            <a:r>
              <a:rPr lang="en-IN" dirty="0" err="1"/>
              <a:t>fibers</a:t>
            </a:r>
            <a:r>
              <a:rPr lang="en-IN" dirty="0"/>
              <a:t>—low force production, slow rate of maximum force development, resistant to fatigue.</a:t>
            </a:r>
          </a:p>
          <a:p>
            <a:pPr>
              <a:buNone/>
            </a:pPr>
            <a:r>
              <a:rPr lang="en-IN" dirty="0"/>
              <a:t>                        --High percentage of type IIA and IIB </a:t>
            </a:r>
            <a:r>
              <a:rPr lang="en-IN" dirty="0" err="1"/>
              <a:t>fibers</a:t>
            </a:r>
            <a:r>
              <a:rPr lang="en-IN" dirty="0"/>
              <a:t>—rapid high force production; rapid fatigue.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Length-tension relationship of muscle at time of contraction -- Muscle produces greatest tension when it is near or at the physiological resting length at the time of contraction.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Recruitment of motor units </a:t>
            </a:r>
          </a:p>
          <a:p>
            <a:pPr>
              <a:buNone/>
            </a:pPr>
            <a:r>
              <a:rPr lang="en-IN" dirty="0"/>
              <a:t>                            --The greater the number and synchronization of motor units firing, the greater the force production.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Frequency of firing of motor units</a:t>
            </a:r>
          </a:p>
          <a:p>
            <a:pPr>
              <a:buNone/>
            </a:pPr>
            <a:r>
              <a:rPr lang="en-IN" dirty="0"/>
              <a:t>                     -- The higher the frequency of firing, the greater the tension.</a:t>
            </a:r>
          </a:p>
          <a:p>
            <a:pPr>
              <a:buNone/>
            </a:pPr>
            <a:endParaRPr lang="en-IN" dirty="0"/>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a:t>Increase in strength and hypertrophy occur in response to an increase in intra muscular tension set up by the factors which oppose their contraction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Type of muscle contraction</a:t>
            </a:r>
          </a:p>
          <a:p>
            <a:pPr>
              <a:buNone/>
            </a:pPr>
            <a:r>
              <a:rPr lang="en-IN" dirty="0"/>
              <a:t>                            --Force output from greatest to least—eccentric, </a:t>
            </a:r>
            <a:r>
              <a:rPr lang="en-IN" dirty="0" err="1"/>
              <a:t>isometric,concentric</a:t>
            </a:r>
            <a:r>
              <a:rPr lang="en-IN" dirty="0"/>
              <a:t> muscle contraction.</a:t>
            </a:r>
          </a:p>
          <a:p>
            <a:endParaRPr lang="en-IN" dirty="0"/>
          </a:p>
          <a:p>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a:t>Speed of muscle contraction (force-velocity relationship)</a:t>
            </a:r>
          </a:p>
          <a:p>
            <a:pPr>
              <a:buNone/>
            </a:pPr>
            <a:r>
              <a:rPr lang="en-IN" dirty="0"/>
              <a:t>   --Concentric contraction: ↑ speed →↓ tension. Eccentric contraction: ↑ speed → ↑ tension.</a:t>
            </a:r>
          </a:p>
          <a:p>
            <a:pPr>
              <a:buNone/>
            </a:pPr>
            <a:endParaRPr lang="en-IN" dirty="0"/>
          </a:p>
          <a:p>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a:t>Energy Stores and Blood Supply</a:t>
            </a:r>
          </a:p>
          <a:p>
            <a:r>
              <a:rPr lang="en-IN" dirty="0"/>
              <a:t>Muscle needs adequate sources of energy (fuel) to </a:t>
            </a:r>
            <a:r>
              <a:rPr lang="en-IN" dirty="0" err="1"/>
              <a:t>contract,generate</a:t>
            </a:r>
            <a:r>
              <a:rPr lang="en-IN" dirty="0"/>
              <a:t> tension, and resist fatigue.</a:t>
            </a:r>
          </a:p>
          <a:p>
            <a:r>
              <a:rPr lang="en-IN" dirty="0"/>
              <a:t>The predominant fiber type found in the muscle and the adequacy of blood supply, which transports oxygen and nutrients to muscle and removes waste products, affect the tension-producing capacity of a muscle and its resistance to fatigue..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Fatigue</a:t>
            </a:r>
          </a:p>
          <a:p>
            <a:r>
              <a:rPr lang="en-IN" dirty="0"/>
              <a:t>Fatigue is a complex phenomenon that affects muscle performance and must be considered in a resistance exercise program. </a:t>
            </a:r>
          </a:p>
          <a:p>
            <a:r>
              <a:rPr lang="en-IN" b="1" i="1" dirty="0"/>
              <a:t>Muscle (local) fatigue. </a:t>
            </a:r>
          </a:p>
          <a:p>
            <a:r>
              <a:rPr lang="en-IN" b="1" i="1" dirty="0"/>
              <a:t>Cardiopulmonary (general) fatigue.</a:t>
            </a:r>
          </a:p>
          <a:p>
            <a:endParaRPr lang="en-IN" dirty="0"/>
          </a:p>
          <a:p>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b="1" i="1" dirty="0"/>
              <a:t>Muscle (local) fatigue. </a:t>
            </a:r>
          </a:p>
          <a:p>
            <a:r>
              <a:rPr lang="en-IN" dirty="0"/>
              <a:t>Most relevant to resistance exercise is the phenomenon of skeletal muscle fatigue. </a:t>
            </a:r>
          </a:p>
          <a:p>
            <a:r>
              <a:rPr lang="en-IN" dirty="0"/>
              <a:t>Muscle (local)fatigue—the diminished response of muscle to a </a:t>
            </a:r>
            <a:r>
              <a:rPr lang="en-IN" dirty="0" err="1"/>
              <a:t>repeatedstimulus</a:t>
            </a:r>
            <a:r>
              <a:rPr lang="en-IN" dirty="0"/>
              <a:t>—is reflected in a progressive decrement in the amplitude of motor unit potentials.</a:t>
            </a:r>
          </a:p>
          <a:p>
            <a:r>
              <a:rPr lang="en-IN" dirty="0"/>
              <a:t>This occurs during exercise when a muscle repeatedly contracts statically or dynamically against an imposed load.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Signs and Symptoms of Muscle Fatigue</a:t>
            </a:r>
            <a:endParaRPr lang="en-IN" dirty="0"/>
          </a:p>
        </p:txBody>
      </p:sp>
      <p:sp>
        <p:nvSpPr>
          <p:cNvPr id="3" name="Content Placeholder 2"/>
          <p:cNvSpPr>
            <a:spLocks noGrp="1"/>
          </p:cNvSpPr>
          <p:nvPr>
            <p:ph idx="1"/>
          </p:nvPr>
        </p:nvSpPr>
        <p:spPr/>
        <p:txBody>
          <a:bodyPr>
            <a:normAutofit/>
          </a:bodyPr>
          <a:lstStyle/>
          <a:p>
            <a:r>
              <a:rPr lang="en-IN" dirty="0"/>
              <a:t>An uncomfortable sensation in the muscle, even pain and cramping</a:t>
            </a:r>
          </a:p>
          <a:p>
            <a:r>
              <a:rPr lang="en-IN" dirty="0"/>
              <a:t>Tremulousness in the contracting muscle</a:t>
            </a:r>
          </a:p>
          <a:p>
            <a:r>
              <a:rPr lang="en-IN" dirty="0"/>
              <a:t>An unintentional slowing of movement with successive repetitions of an exercise</a:t>
            </a:r>
          </a:p>
          <a:p>
            <a:r>
              <a:rPr lang="en-IN" dirty="0"/>
              <a:t>Active movements: jerky, not smooth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a:t>Inability to complete the movement pattern through the full range of available motion during dynamic exercise against the same level of resistance</a:t>
            </a:r>
          </a:p>
          <a:p>
            <a:r>
              <a:rPr lang="en-IN" dirty="0"/>
              <a:t> Use of substitute motions—that is, incorrect movement patterns—to complete the movement pattern</a:t>
            </a:r>
          </a:p>
          <a:p>
            <a:r>
              <a:rPr lang="en-IN" dirty="0"/>
              <a:t>Inability to continue low-intensity physical activity</a:t>
            </a:r>
          </a:p>
          <a:p>
            <a:r>
              <a:rPr lang="en-IN" dirty="0"/>
              <a:t>Decline in peak torque during </a:t>
            </a:r>
            <a:r>
              <a:rPr lang="en-IN" dirty="0" err="1"/>
              <a:t>isokinetic</a:t>
            </a:r>
            <a:r>
              <a:rPr lang="en-IN" dirty="0"/>
              <a:t> testing</a:t>
            </a:r>
          </a:p>
          <a:p>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i="1" dirty="0"/>
              <a:t>Cardiopulmonary (general) fatigue.</a:t>
            </a:r>
            <a:endParaRPr lang="en-IN" dirty="0"/>
          </a:p>
        </p:txBody>
      </p:sp>
      <p:sp>
        <p:nvSpPr>
          <p:cNvPr id="3" name="Content Placeholder 2"/>
          <p:cNvSpPr>
            <a:spLocks noGrp="1"/>
          </p:cNvSpPr>
          <p:nvPr>
            <p:ph idx="1"/>
          </p:nvPr>
        </p:nvSpPr>
        <p:spPr/>
        <p:txBody>
          <a:bodyPr>
            <a:normAutofit fontScale="85000" lnSpcReduction="10000"/>
          </a:bodyPr>
          <a:lstStyle/>
          <a:p>
            <a:r>
              <a:rPr lang="en-IN" dirty="0"/>
              <a:t>It is the diminished response of an individual (the entire body) as the result of prolonged physical activity, such as walking, jogging, cycling, or repetitive lifting or digging. </a:t>
            </a:r>
          </a:p>
          <a:p>
            <a:r>
              <a:rPr lang="en-IN" dirty="0"/>
              <a:t>It is related to the body’s ability to use oxygen efficiently. </a:t>
            </a:r>
          </a:p>
          <a:p>
            <a:r>
              <a:rPr lang="en-IN" dirty="0"/>
              <a:t>Cardiopulmonary fatigue associated with endurance training is probably caused by a combination of the some factors.. </a:t>
            </a:r>
          </a:p>
          <a:p>
            <a:r>
              <a:rPr lang="en-IN" dirty="0"/>
              <a:t>Decrease in blood sugar (glucose) levels.</a:t>
            </a:r>
          </a:p>
          <a:p>
            <a:r>
              <a:rPr lang="en-IN" dirty="0"/>
              <a:t>Decrease in glycogen stores in muscle and liver.</a:t>
            </a:r>
          </a:p>
          <a:p>
            <a:r>
              <a:rPr lang="en-IN" dirty="0"/>
              <a:t>Depletion of potassium, especially in the elderly patient.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Recovery from Exercise</a:t>
            </a:r>
            <a:endParaRPr lang="en-IN" dirty="0"/>
          </a:p>
        </p:txBody>
      </p:sp>
      <p:sp>
        <p:nvSpPr>
          <p:cNvPr id="3" name="Content Placeholder 2"/>
          <p:cNvSpPr>
            <a:spLocks noGrp="1"/>
          </p:cNvSpPr>
          <p:nvPr>
            <p:ph idx="1"/>
          </p:nvPr>
        </p:nvSpPr>
        <p:spPr/>
        <p:txBody>
          <a:bodyPr/>
          <a:lstStyle/>
          <a:p>
            <a:r>
              <a:rPr lang="en-IN" dirty="0"/>
              <a:t>Adequate time for recovery from fatiguing exercise must be built into every resistance exercise program. This applies to both </a:t>
            </a:r>
            <a:r>
              <a:rPr lang="en-IN" dirty="0" err="1"/>
              <a:t>intrasession</a:t>
            </a:r>
            <a:r>
              <a:rPr lang="en-IN" dirty="0"/>
              <a:t> and intersession recovery.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a:t>Recovery from acute exercise, in which the force-producing capacity of muscle returns to 90% to 95% of the pre-exercise capacity, usually takes 3 to 4 minutes, with the greatest proportion of recovery occurring in the first minute.</a:t>
            </a:r>
          </a:p>
          <a:p>
            <a:r>
              <a:rPr lang="en-IN" dirty="0"/>
              <a:t>During recovery oxygen and energy stores are replenished quickly in muscles. Lactic acid is removed from skeletal muscle and blood within approximately 1 hour after exercise, and glycogen is replaced over several days.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a:t>At the beginning of treatment, assessment of the strength of the muscle is essential.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Age</a:t>
            </a:r>
            <a:endParaRPr lang="en-IN" dirty="0"/>
          </a:p>
        </p:txBody>
      </p:sp>
      <p:sp>
        <p:nvSpPr>
          <p:cNvPr id="3" name="Content Placeholder 2"/>
          <p:cNvSpPr>
            <a:spLocks noGrp="1"/>
          </p:cNvSpPr>
          <p:nvPr>
            <p:ph idx="1"/>
          </p:nvPr>
        </p:nvSpPr>
        <p:spPr/>
        <p:txBody>
          <a:bodyPr>
            <a:normAutofit fontScale="92500" lnSpcReduction="10000"/>
          </a:bodyPr>
          <a:lstStyle/>
          <a:p>
            <a:r>
              <a:rPr lang="en-IN" dirty="0"/>
              <a:t>Muscle performance changes throughout the life span.</a:t>
            </a:r>
          </a:p>
          <a:p>
            <a:r>
              <a:rPr lang="en-IN" dirty="0"/>
              <a:t>Whether the goal of a resistance training program is to remediate impairments and activity limitations (functional limitations) or enhance fitness and performance of physical activities, an understanding of “typical” changes in muscle performance and response to exercise during each phase of life from early childhood through the advanced years of life is necessary to prescribe effective, safe resistance exercises for individuals of all ages.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Psychological and Cognitive Factors</a:t>
            </a:r>
            <a:endParaRPr lang="en-IN" dirty="0"/>
          </a:p>
        </p:txBody>
      </p:sp>
      <p:sp>
        <p:nvSpPr>
          <p:cNvPr id="3" name="Content Placeholder 2"/>
          <p:cNvSpPr>
            <a:spLocks noGrp="1"/>
          </p:cNvSpPr>
          <p:nvPr>
            <p:ph idx="1"/>
          </p:nvPr>
        </p:nvSpPr>
        <p:spPr/>
        <p:txBody>
          <a:bodyPr>
            <a:normAutofit fontScale="85000" lnSpcReduction="20000"/>
          </a:bodyPr>
          <a:lstStyle/>
          <a:p>
            <a:r>
              <a:rPr lang="en-IN" dirty="0"/>
              <a:t>An array of psychological factors can positively or negatively influence muscle performance and how easily, vigorously, or cautiously a person moves.</a:t>
            </a:r>
          </a:p>
          <a:p>
            <a:r>
              <a:rPr lang="en-IN" dirty="0"/>
              <a:t> Just as injury and disease adversely affect muscle performance, so can a person’s mental status.</a:t>
            </a:r>
          </a:p>
          <a:p>
            <a:r>
              <a:rPr lang="en-IN" dirty="0"/>
              <a:t>For example, fear of pain, injury, or re-injury, depression related to physical illness, or impaired attention or memory as the result of age, head injury, or the side effects of medication can adversely affect the ability to develop or sustain sufficient muscle tension for execution or acquisition of functional motor tasks. </a:t>
            </a:r>
          </a:p>
          <a:p>
            <a:r>
              <a:rPr lang="en-IN" dirty="0"/>
              <a:t>In contrast, psychological factors can positively influence physical performance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a:t>Attention</a:t>
            </a:r>
          </a:p>
          <a:p>
            <a:r>
              <a:rPr lang="en-IN" dirty="0"/>
              <a:t>A patient must be able to focus on a given task (exercise) to learn how to perform it correctly. </a:t>
            </a:r>
          </a:p>
          <a:p>
            <a:r>
              <a:rPr lang="en-IN" dirty="0"/>
              <a:t>Attention involves the ability to process relevant data while screening out irrelevant information from the environment and to respond to internal cues from the body.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Motivation and Feedback</a:t>
            </a:r>
          </a:p>
          <a:p>
            <a:r>
              <a:rPr lang="en-IN" dirty="0"/>
              <a:t>If a resistance exercise program is to be effective, a patient must be willing to put forth and maintain sufficient effort and adhere to an exercise program over time to improve muscle performance for functional activities.</a:t>
            </a:r>
          </a:p>
          <a:p>
            <a:endParaRPr lang="en-IN" dirty="0"/>
          </a:p>
          <a:p>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Determinants of a Resistance</a:t>
            </a:r>
            <a:br>
              <a:rPr lang="en-IN" b="1" dirty="0"/>
            </a:br>
            <a:r>
              <a:rPr lang="en-IN" b="1" dirty="0"/>
              <a:t>Exercise Program</a:t>
            </a:r>
            <a:endParaRPr lang="en-IN" dirty="0"/>
          </a:p>
        </p:txBody>
      </p:sp>
      <p:sp>
        <p:nvSpPr>
          <p:cNvPr id="3" name="Content Placeholder 2"/>
          <p:cNvSpPr>
            <a:spLocks noGrp="1"/>
          </p:cNvSpPr>
          <p:nvPr>
            <p:ph idx="1"/>
          </p:nvPr>
        </p:nvSpPr>
        <p:spPr/>
        <p:txBody>
          <a:bodyPr>
            <a:normAutofit/>
          </a:bodyPr>
          <a:lstStyle/>
          <a:p>
            <a:r>
              <a:rPr lang="en-IN" dirty="0"/>
              <a:t> </a:t>
            </a:r>
            <a:r>
              <a:rPr lang="en-IN" i="1" dirty="0"/>
              <a:t>Alignment of segments of the body during exercise</a:t>
            </a:r>
          </a:p>
          <a:p>
            <a:endParaRPr lang="en-IN" i="1" dirty="0"/>
          </a:p>
          <a:p>
            <a:r>
              <a:rPr lang="en-IN" i="1" dirty="0"/>
              <a:t>Stabilization of proximal or distal joints to prevent </a:t>
            </a:r>
            <a:r>
              <a:rPr lang="en-IN" dirty="0"/>
              <a:t>substitution</a:t>
            </a:r>
          </a:p>
          <a:p>
            <a:endParaRPr lang="en-IN" dirty="0"/>
          </a:p>
          <a:p>
            <a:r>
              <a:rPr lang="en-IN" dirty="0"/>
              <a:t> </a:t>
            </a:r>
            <a:r>
              <a:rPr lang="en-IN" i="1" dirty="0"/>
              <a:t>Intensity: the exercise load (level of resistance)</a:t>
            </a:r>
          </a:p>
          <a:p>
            <a:endParaRPr lang="en-IN" dirty="0"/>
          </a:p>
          <a:p>
            <a:endParaRPr lang="en-IN" i="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 </a:t>
            </a:r>
            <a:r>
              <a:rPr lang="en-IN" i="1" dirty="0"/>
              <a:t>Volume: the total number of repetitions and sets in an </a:t>
            </a:r>
            <a:r>
              <a:rPr lang="en-IN" dirty="0"/>
              <a:t>exercise session</a:t>
            </a:r>
          </a:p>
          <a:p>
            <a:endParaRPr lang="en-IN" i="1" dirty="0"/>
          </a:p>
          <a:p>
            <a:r>
              <a:rPr lang="en-IN" i="1" dirty="0"/>
              <a:t>Exercise order: the sequence in which muscle groups are </a:t>
            </a:r>
            <a:r>
              <a:rPr lang="en-IN" dirty="0"/>
              <a:t>exercised during an exercise session</a:t>
            </a:r>
          </a:p>
          <a:p>
            <a:endParaRPr lang="en-IN" i="1" dirty="0"/>
          </a:p>
          <a:p>
            <a:r>
              <a:rPr lang="en-IN" i="1" dirty="0"/>
              <a:t>Frequency: the number of exercise sessions per day or </a:t>
            </a:r>
            <a:r>
              <a:rPr lang="en-IN" dirty="0"/>
              <a:t>per week</a:t>
            </a:r>
          </a:p>
          <a:p>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i="1" dirty="0"/>
              <a:t>Rest interval: time allotted for recuperation between sets </a:t>
            </a:r>
            <a:r>
              <a:rPr lang="en-IN" dirty="0"/>
              <a:t>and sessions of exercise</a:t>
            </a:r>
          </a:p>
          <a:p>
            <a:pPr>
              <a:buNone/>
            </a:pPr>
            <a:endParaRPr lang="en-IN" i="1" dirty="0"/>
          </a:p>
          <a:p>
            <a:r>
              <a:rPr lang="en-IN" i="1" dirty="0"/>
              <a:t>Duration: total time frame of a resistance training program</a:t>
            </a:r>
          </a:p>
          <a:p>
            <a:endParaRPr lang="en-IN" i="1" dirty="0"/>
          </a:p>
          <a:p>
            <a:r>
              <a:rPr lang="en-IN" i="1" dirty="0"/>
              <a:t>Mode of exercise: type of muscle contraction, position of  </a:t>
            </a:r>
            <a:r>
              <a:rPr lang="en-IN" dirty="0"/>
              <a:t>the patient, form (source) of resistance, arc of movement, or the primary energy system utilized</a:t>
            </a:r>
          </a:p>
          <a:p>
            <a:endParaRPr lang="en-IN" i="1" dirty="0"/>
          </a:p>
          <a:p>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i="1" dirty="0"/>
              <a:t>Velocity of exercise</a:t>
            </a:r>
          </a:p>
          <a:p>
            <a:endParaRPr lang="en-IN" i="1" dirty="0"/>
          </a:p>
          <a:p>
            <a:r>
              <a:rPr lang="en-IN" i="1" dirty="0" err="1"/>
              <a:t>Periodization</a:t>
            </a:r>
            <a:r>
              <a:rPr lang="en-IN" i="1" dirty="0"/>
              <a:t>: variation of intensity and volume during </a:t>
            </a:r>
            <a:r>
              <a:rPr lang="en-IN" dirty="0"/>
              <a:t>specific periods of resistance training</a:t>
            </a:r>
          </a:p>
          <a:p>
            <a:endParaRPr lang="en-IN" i="1" dirty="0"/>
          </a:p>
          <a:p>
            <a:r>
              <a:rPr lang="en-IN" i="1" dirty="0"/>
              <a:t>Integration of exercises into functional activities: use of </a:t>
            </a:r>
            <a:r>
              <a:rPr lang="en-IN" dirty="0"/>
              <a:t>resistance exercises that approximate or replicate functional demands</a:t>
            </a:r>
          </a:p>
          <a:p>
            <a:endParaRPr lang="en-IN"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Intensity</a:t>
            </a:r>
            <a:br>
              <a:rPr lang="en-IN" b="1" dirty="0"/>
            </a:br>
            <a:endParaRPr lang="en-IN" dirty="0"/>
          </a:p>
        </p:txBody>
      </p:sp>
      <p:sp>
        <p:nvSpPr>
          <p:cNvPr id="3" name="Content Placeholder 2"/>
          <p:cNvSpPr>
            <a:spLocks noGrp="1"/>
          </p:cNvSpPr>
          <p:nvPr>
            <p:ph idx="1"/>
          </p:nvPr>
        </p:nvSpPr>
        <p:spPr/>
        <p:txBody>
          <a:bodyPr>
            <a:normAutofit/>
          </a:bodyPr>
          <a:lstStyle/>
          <a:p>
            <a:r>
              <a:rPr lang="en-IN" dirty="0"/>
              <a:t>The </a:t>
            </a:r>
            <a:r>
              <a:rPr lang="en-IN" i="1" dirty="0"/>
              <a:t>intensity of exercise in a resistance training program is </a:t>
            </a:r>
            <a:r>
              <a:rPr lang="en-IN" dirty="0"/>
              <a:t>the amount of resistance (weight) imposed on the contracting muscle during each repetition of an exercise. </a:t>
            </a:r>
          </a:p>
          <a:p>
            <a:r>
              <a:rPr lang="en-IN" dirty="0"/>
              <a:t>The amount of resistance is also referred to as the </a:t>
            </a:r>
            <a:r>
              <a:rPr lang="en-IN" i="1" dirty="0"/>
              <a:t>exercise load (training </a:t>
            </a:r>
            <a:r>
              <a:rPr lang="en-IN" dirty="0"/>
              <a:t>load)—that is, the extent to which the muscle is loaded or how much weight is lifted, lowered, or held.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a:t>The overload principle, to improve muscle performance the muscle must be loaded to an extent greater than loads usually incurred.</a:t>
            </a:r>
          </a:p>
          <a:p>
            <a:r>
              <a:rPr lang="en-IN" dirty="0"/>
              <a:t> One way to overload a muscle progressively is to gradually increase the amount of resistance used in the exercise program.</a:t>
            </a:r>
          </a:p>
          <a:p>
            <a:r>
              <a:rPr lang="en-IN" dirty="0"/>
              <a:t> The intensity of exercise and the degree to which the muscle is overloaded is also dependent on the volume, frequency, and order of exercise or the length of rest intervals.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Factors determining skeletal</a:t>
            </a:r>
            <a:br>
              <a:rPr lang="en-IN" dirty="0"/>
            </a:br>
            <a:r>
              <a:rPr lang="en-IN" dirty="0"/>
              <a:t>muscle performance</a:t>
            </a:r>
          </a:p>
        </p:txBody>
      </p:sp>
      <p:sp>
        <p:nvSpPr>
          <p:cNvPr id="3" name="Content Placeholder 2"/>
          <p:cNvSpPr>
            <a:spLocks noGrp="1"/>
          </p:cNvSpPr>
          <p:nvPr>
            <p:ph idx="1"/>
          </p:nvPr>
        </p:nvSpPr>
        <p:spPr/>
        <p:txBody>
          <a:bodyPr/>
          <a:lstStyle/>
          <a:p>
            <a:r>
              <a:rPr lang="en-IN" dirty="0"/>
              <a:t>Many factors affects skeletal muscle performance, such as muscle hypertrophy, size of motor unit, neuromuscular efficiency, biomechanics and gravity.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Submaximal</a:t>
            </a:r>
            <a:r>
              <a:rPr lang="en-IN" b="1" dirty="0"/>
              <a:t> Versus Maximal Exercise Loads</a:t>
            </a:r>
            <a:endParaRPr lang="en-IN" dirty="0"/>
          </a:p>
        </p:txBody>
      </p:sp>
      <p:sp>
        <p:nvSpPr>
          <p:cNvPr id="3" name="Content Placeholder 2"/>
          <p:cNvSpPr>
            <a:spLocks noGrp="1"/>
          </p:cNvSpPr>
          <p:nvPr>
            <p:ph idx="1"/>
          </p:nvPr>
        </p:nvSpPr>
        <p:spPr/>
        <p:txBody>
          <a:bodyPr/>
          <a:lstStyle/>
          <a:p>
            <a:r>
              <a:rPr lang="en-IN" dirty="0"/>
              <a:t>Indications for </a:t>
            </a:r>
            <a:r>
              <a:rPr lang="en-IN" dirty="0" err="1"/>
              <a:t>submaximal</a:t>
            </a:r>
            <a:r>
              <a:rPr lang="en-IN" dirty="0"/>
              <a:t> loading for moderate to low intensity exercise versus near-maximal or maximal loading for high-intensity exercise.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Initial Exercise Load (Amount of Resistance)and Documentation of Training Effects</a:t>
            </a:r>
            <a:endParaRPr lang="en-IN" dirty="0"/>
          </a:p>
        </p:txBody>
      </p:sp>
      <p:sp>
        <p:nvSpPr>
          <p:cNvPr id="3" name="Content Placeholder 2"/>
          <p:cNvSpPr>
            <a:spLocks noGrp="1"/>
          </p:cNvSpPr>
          <p:nvPr>
            <p:ph idx="1"/>
          </p:nvPr>
        </p:nvSpPr>
        <p:spPr/>
        <p:txBody>
          <a:bodyPr/>
          <a:lstStyle/>
          <a:p>
            <a:endParaRPr lang="en-IN" dirty="0"/>
          </a:p>
          <a:p>
            <a:r>
              <a:rPr lang="en-IN" dirty="0"/>
              <a:t>It is always challenging to estimate how much resistance to apply manually or how much weight a patient should use during resistance exercises to improve muscle strength particularly at the beginning of a strengthening program.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Repetition Maximum</a:t>
            </a:r>
            <a:endParaRPr lang="en-IN" dirty="0"/>
          </a:p>
        </p:txBody>
      </p:sp>
      <p:sp>
        <p:nvSpPr>
          <p:cNvPr id="3" name="Content Placeholder 2"/>
          <p:cNvSpPr>
            <a:spLocks noGrp="1"/>
          </p:cNvSpPr>
          <p:nvPr>
            <p:ph idx="1"/>
          </p:nvPr>
        </p:nvSpPr>
        <p:spPr/>
        <p:txBody>
          <a:bodyPr>
            <a:normAutofit/>
          </a:bodyPr>
          <a:lstStyle/>
          <a:p>
            <a:r>
              <a:rPr lang="en-IN" dirty="0"/>
              <a:t>One method of measuring the effectiveness of a resistance exercise program and calculating an appropriate exercise load for training is to determine a repetition maximum. </a:t>
            </a:r>
          </a:p>
          <a:p>
            <a:r>
              <a:rPr lang="en-IN" dirty="0"/>
              <a:t>This term was first reported decades ago by </a:t>
            </a:r>
            <a:r>
              <a:rPr lang="en-IN" dirty="0" err="1"/>
              <a:t>DeLorme</a:t>
            </a:r>
            <a:r>
              <a:rPr lang="en-IN" dirty="0"/>
              <a:t> in his investigations of an approach to resistance training called progressive resistive exercise (PRE).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 </a:t>
            </a:r>
            <a:r>
              <a:rPr lang="en-IN" i="1" dirty="0"/>
              <a:t>repetition maximum (RM) is </a:t>
            </a:r>
            <a:r>
              <a:rPr lang="en-IN" dirty="0"/>
              <a:t>defined as the greatest amount of weight (load) a muscle can move through the full, available ROM with control a specific number of times before fatiguing.</a:t>
            </a:r>
          </a:p>
          <a:p>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Use of a repetition maximum.</a:t>
            </a:r>
            <a:endParaRPr lang="en-IN" dirty="0"/>
          </a:p>
        </p:txBody>
      </p:sp>
      <p:sp>
        <p:nvSpPr>
          <p:cNvPr id="3" name="Content Placeholder 2"/>
          <p:cNvSpPr>
            <a:spLocks noGrp="1"/>
          </p:cNvSpPr>
          <p:nvPr>
            <p:ph idx="1"/>
          </p:nvPr>
        </p:nvSpPr>
        <p:spPr/>
        <p:txBody>
          <a:bodyPr>
            <a:normAutofit/>
          </a:bodyPr>
          <a:lstStyle/>
          <a:p>
            <a:r>
              <a:rPr lang="en-IN" b="1" i="1" dirty="0"/>
              <a:t>There are two main reasons </a:t>
            </a:r>
            <a:r>
              <a:rPr lang="en-IN" dirty="0"/>
              <a:t>for determining a repetition maximum: </a:t>
            </a:r>
          </a:p>
          <a:p>
            <a:r>
              <a:rPr lang="en-IN" dirty="0"/>
              <a:t>(1) to document a baseline measurement of the dynamic strength of a muscle or muscle group against which exercise-induced improvements in strength can be compared; </a:t>
            </a:r>
          </a:p>
          <a:p>
            <a:r>
              <a:rPr lang="en-IN" dirty="0"/>
              <a:t> (2) to identify an initial exercise load (amount of weight) to be used during exercise for a specified number of repetitions.</a:t>
            </a:r>
          </a:p>
          <a:p>
            <a:endParaRPr lang="en-IN"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err="1"/>
              <a:t>DeLorme</a:t>
            </a:r>
            <a:r>
              <a:rPr lang="en-IN" dirty="0"/>
              <a:t> reported use of a 1-RM (the greatest amount of weight a subject can move through the available ROM just one time) as the baseline measurement of a subject’s maximum effort but used a multiple RM, specifically a 10-RM, (the amount of weight that could be lifted and lowered 10 times through the ROM) during training.</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b="1" dirty="0"/>
              <a:t>Alternative Methods of Determining Baseline</a:t>
            </a:r>
          </a:p>
          <a:p>
            <a:r>
              <a:rPr lang="en-IN" b="1" dirty="0"/>
              <a:t>Strength or an Initial Exercise Load</a:t>
            </a:r>
          </a:p>
          <a:p>
            <a:r>
              <a:rPr lang="en-IN" dirty="0"/>
              <a:t>Cable </a:t>
            </a:r>
            <a:r>
              <a:rPr lang="en-IN" dirty="0" err="1"/>
              <a:t>tensiometry</a:t>
            </a:r>
            <a:r>
              <a:rPr lang="en-IN" dirty="0"/>
              <a:t>  and </a:t>
            </a:r>
            <a:r>
              <a:rPr lang="en-IN" dirty="0" err="1"/>
              <a:t>isokinetic</a:t>
            </a:r>
            <a:r>
              <a:rPr lang="en-IN" dirty="0"/>
              <a:t> or handheld dynamometry are alternatives to a repetition maximum for establishing a baseline measurement of dynamic or static strength. </a:t>
            </a:r>
          </a:p>
          <a:p>
            <a:r>
              <a:rPr lang="en-IN" dirty="0"/>
              <a:t>A percentage of body weight also has been proposed to estimate how much resistance (load) should be used in a strength training program.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Percentage of Body Weight as an Initial Exercise Load for Selected Exercises</a:t>
            </a:r>
          </a:p>
          <a:p>
            <a:r>
              <a:rPr lang="en-IN" dirty="0"/>
              <a:t> Universal bench press: 30% body weight</a:t>
            </a:r>
          </a:p>
          <a:p>
            <a:r>
              <a:rPr lang="en-IN" dirty="0"/>
              <a:t> Universal leg extension: 20% body weight</a:t>
            </a:r>
          </a:p>
          <a:p>
            <a:r>
              <a:rPr lang="en-IN" dirty="0"/>
              <a:t> Universal leg curl: 10% to 15% body weight</a:t>
            </a:r>
          </a:p>
          <a:p>
            <a:r>
              <a:rPr lang="en-IN" dirty="0"/>
              <a:t> Universal leg press: 50% body weight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a:t>After establishing the baseline RM, the amount of resistance (exercise load) to be used at the initiation of resistance training often is calculated as a </a:t>
            </a:r>
            <a:r>
              <a:rPr lang="en-IN" i="1" dirty="0"/>
              <a:t>percentage of a 1-RM for a particular </a:t>
            </a:r>
            <a:r>
              <a:rPr lang="en-IN" dirty="0"/>
              <a:t>muscle group. </a:t>
            </a:r>
          </a:p>
          <a:p>
            <a:r>
              <a:rPr lang="en-IN" dirty="0"/>
              <a:t>At the beginning of an exercise program the percentage necessary to achieve training-induced adaptations in strength is low (30% to 40%) for sedentary, untrained individuals or very high (&gt;80%) for those already highly trained.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For healthy but untrained adults, a typical training zone usually falls between 40% and 70% of the baseline RM.</a:t>
            </a:r>
          </a:p>
          <a:p>
            <a:r>
              <a:rPr lang="en-IN" dirty="0"/>
              <a:t> The lower percentage of this range is safer at the beginning of a program to enable an individual to focus on learning correct exercise form and technique before progressing the exercise load to 60% to 70%.</a:t>
            </a:r>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Muscular strength is directly proportional to the cross-sectional area of the muscle.</a:t>
            </a:r>
          </a:p>
          <a:p>
            <a:r>
              <a:rPr lang="en-IN" dirty="0"/>
              <a:t>Cross sectional area of the muscle can be calculated by multiplying the length, the width, and the thickness of the muscle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For patients with significant deficits in muscle strength or to train for muscular endurance, using a low load—possibly at the 30% to 50% level—is safe yet challenging.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Progressive Resistance Exercise</a:t>
            </a:r>
            <a:endParaRPr lang="en-IN" dirty="0"/>
          </a:p>
        </p:txBody>
      </p:sp>
      <p:sp>
        <p:nvSpPr>
          <p:cNvPr id="3" name="Content Placeholder 2"/>
          <p:cNvSpPr>
            <a:spLocks noGrp="1"/>
          </p:cNvSpPr>
          <p:nvPr>
            <p:ph idx="1"/>
          </p:nvPr>
        </p:nvSpPr>
        <p:spPr/>
        <p:txBody>
          <a:bodyPr>
            <a:normAutofit/>
          </a:bodyPr>
          <a:lstStyle/>
          <a:p>
            <a:r>
              <a:rPr lang="en-IN" dirty="0"/>
              <a:t>PRE is a system of dynamic resistance training in which a constant external load is applied to the contracting muscle by some mechanical means (usually a free weight or weight machine) and incrementally increased. </a:t>
            </a:r>
          </a:p>
          <a:p>
            <a:r>
              <a:rPr lang="en-IN" dirty="0"/>
              <a:t>The RM is used as the basis for determining and progressing the resistance.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It is indicated that PRE also was beneficial for patients with a variety of pathological conditions including musculoskeletal injuries, osteoarthritis, osteoporosis, hypertension, adult onset (type II) diabetes, and chronic obstructive pulmonary disease.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Delorme and Oxford Regimens</a:t>
            </a:r>
            <a:endParaRPr lang="en-IN" dirty="0"/>
          </a:p>
        </p:txBody>
      </p:sp>
      <p:sp>
        <p:nvSpPr>
          <p:cNvPr id="3" name="Content Placeholder 2"/>
          <p:cNvSpPr>
            <a:spLocks noGrp="1"/>
          </p:cNvSpPr>
          <p:nvPr>
            <p:ph idx="1"/>
          </p:nvPr>
        </p:nvSpPr>
        <p:spPr/>
        <p:txBody>
          <a:bodyPr>
            <a:normAutofit fontScale="92500" lnSpcReduction="10000"/>
          </a:bodyPr>
          <a:lstStyle/>
          <a:p>
            <a:r>
              <a:rPr lang="en-IN" dirty="0"/>
              <a:t>The concept of PRE was introduced over 60 years ago by </a:t>
            </a:r>
            <a:r>
              <a:rPr lang="en-IN" dirty="0" err="1"/>
              <a:t>DeLorme</a:t>
            </a:r>
            <a:r>
              <a:rPr lang="en-IN" dirty="0"/>
              <a:t>, who originally used the term </a:t>
            </a:r>
            <a:r>
              <a:rPr lang="en-IN" i="1" dirty="0"/>
              <a:t>heavy resistance training and later load-resisting exercise to describe a new </a:t>
            </a:r>
            <a:r>
              <a:rPr lang="en-IN" dirty="0"/>
              <a:t>system of strength training. </a:t>
            </a:r>
          </a:p>
          <a:p>
            <a:r>
              <a:rPr lang="en-IN" dirty="0" err="1"/>
              <a:t>DeLorme</a:t>
            </a:r>
            <a:r>
              <a:rPr lang="en-IN" dirty="0"/>
              <a:t> proposed and studied the use of three sets of a percentage of a 10-RM with progressive loading during each set.</a:t>
            </a:r>
          </a:p>
          <a:p>
            <a:r>
              <a:rPr lang="en-IN" dirty="0"/>
              <a:t> Other investigators developed a regimen, the Oxford technique, with regressive loading in each set,</a:t>
            </a:r>
          </a:p>
          <a:p>
            <a:endParaRPr lang="en-IN"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Comparison of Two PRE Regimens</a:t>
            </a:r>
          </a:p>
        </p:txBody>
      </p:sp>
      <p:sp>
        <p:nvSpPr>
          <p:cNvPr id="3" name="Content Placeholder 2"/>
          <p:cNvSpPr>
            <a:spLocks noGrp="1"/>
          </p:cNvSpPr>
          <p:nvPr>
            <p:ph idx="1"/>
          </p:nvPr>
        </p:nvSpPr>
        <p:spPr/>
        <p:txBody>
          <a:bodyPr>
            <a:normAutofit fontScale="92500" lnSpcReduction="10000"/>
          </a:bodyPr>
          <a:lstStyle/>
          <a:p>
            <a:r>
              <a:rPr lang="en-IN" b="1" dirty="0" err="1"/>
              <a:t>DeLorme</a:t>
            </a:r>
            <a:r>
              <a:rPr lang="en-IN" b="1" dirty="0"/>
              <a:t> Regimen</a:t>
            </a:r>
          </a:p>
          <a:p>
            <a:pPr>
              <a:buNone/>
            </a:pPr>
            <a:r>
              <a:rPr lang="en-IN" dirty="0"/>
              <a:t>Determination of a 10-RM</a:t>
            </a:r>
          </a:p>
          <a:p>
            <a:r>
              <a:rPr lang="en-IN" dirty="0"/>
              <a:t>10 reps @ 50% of the 10-RM</a:t>
            </a:r>
          </a:p>
          <a:p>
            <a:r>
              <a:rPr lang="en-IN" dirty="0"/>
              <a:t>10 reps @ 75% of the 10-RM</a:t>
            </a:r>
          </a:p>
          <a:p>
            <a:r>
              <a:rPr lang="en-IN" dirty="0"/>
              <a:t>10 reps @ 100% of the 10-RM</a:t>
            </a:r>
          </a:p>
          <a:p>
            <a:r>
              <a:rPr lang="en-IN" b="1" dirty="0"/>
              <a:t>Oxford Regimen</a:t>
            </a:r>
            <a:endParaRPr lang="en-IN" dirty="0"/>
          </a:p>
          <a:p>
            <a:pPr>
              <a:buNone/>
            </a:pPr>
            <a:r>
              <a:rPr lang="en-IN" dirty="0"/>
              <a:t>Determination of a 10-RM</a:t>
            </a:r>
          </a:p>
          <a:p>
            <a:r>
              <a:rPr lang="en-IN" dirty="0"/>
              <a:t>10 reps @ 100% of the 10-RM</a:t>
            </a:r>
          </a:p>
          <a:p>
            <a:r>
              <a:rPr lang="en-IN" dirty="0"/>
              <a:t>10 reps @ 75% of the 10-RM</a:t>
            </a:r>
          </a:p>
          <a:p>
            <a:r>
              <a:rPr lang="en-IN" dirty="0"/>
              <a:t>10 reps @ 50% of the 10-RM</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DAPRE Regimen</a:t>
            </a:r>
            <a:endParaRPr lang="en-IN" dirty="0"/>
          </a:p>
        </p:txBody>
      </p:sp>
      <p:sp>
        <p:nvSpPr>
          <p:cNvPr id="3" name="Content Placeholder 2"/>
          <p:cNvSpPr>
            <a:spLocks noGrp="1"/>
          </p:cNvSpPr>
          <p:nvPr>
            <p:ph idx="1"/>
          </p:nvPr>
        </p:nvSpPr>
        <p:spPr/>
        <p:txBody>
          <a:bodyPr>
            <a:normAutofit/>
          </a:bodyPr>
          <a:lstStyle/>
          <a:p>
            <a:r>
              <a:rPr lang="en-IN" dirty="0"/>
              <a:t>A common guideline is to increase the weight by 5% to 10% when all prescribed repetitions and sets can be completed easily without significant fatigue. </a:t>
            </a:r>
          </a:p>
          <a:p>
            <a:r>
              <a:rPr lang="en-IN" dirty="0"/>
              <a:t>The Daily Adjustable Progressive Resistive Exercise (DAPRE) technique is more systematic and takes into account the different rates at which individuals progress during rehabilitation or conditioning programs.</a:t>
            </a:r>
          </a:p>
          <a:p>
            <a:endParaRPr lang="en-IN" dirty="0"/>
          </a:p>
          <a:p>
            <a:endParaRPr lang="en-IN"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DAPRE Technique</a:t>
            </a:r>
            <a:br>
              <a:rPr lang="en-IN" dirty="0"/>
            </a:br>
            <a:endParaRPr lang="en-IN" dirty="0"/>
          </a:p>
        </p:txBody>
      </p:sp>
      <p:sp>
        <p:nvSpPr>
          <p:cNvPr id="3" name="Content Placeholder 2"/>
          <p:cNvSpPr>
            <a:spLocks noGrp="1"/>
          </p:cNvSpPr>
          <p:nvPr>
            <p:ph idx="1"/>
          </p:nvPr>
        </p:nvSpPr>
        <p:spPr/>
        <p:txBody>
          <a:bodyPr/>
          <a:lstStyle/>
          <a:p>
            <a:r>
              <a:rPr lang="en-IN" b="1" dirty="0"/>
              <a:t>Sets Repetitions     Amount of Resistance</a:t>
            </a:r>
          </a:p>
          <a:p>
            <a:pPr>
              <a:buNone/>
            </a:pPr>
            <a:r>
              <a:rPr lang="en-IN" dirty="0"/>
              <a:t>           10                                           50% 6-RM*</a:t>
            </a:r>
          </a:p>
          <a:p>
            <a:pPr>
              <a:buNone/>
            </a:pPr>
            <a:r>
              <a:rPr lang="en-IN" dirty="0"/>
              <a:t>           6                                             75% 6-RM</a:t>
            </a:r>
          </a:p>
          <a:p>
            <a:pPr>
              <a:buNone/>
            </a:pPr>
            <a:r>
              <a:rPr lang="fr-FR" dirty="0"/>
              <a:t>Maximum possible                       100% 6-RM</a:t>
            </a:r>
          </a:p>
          <a:p>
            <a:pPr>
              <a:buNone/>
            </a:pPr>
            <a:r>
              <a:rPr lang="en-IN" dirty="0"/>
              <a:t>Maximum possible             100% adjusted working</a:t>
            </a:r>
          </a:p>
          <a:p>
            <a:pPr>
              <a:buNone/>
            </a:pPr>
            <a:r>
              <a:rPr lang="en-IN" dirty="0"/>
              <a:t>                                                          weight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Equipments </a:t>
            </a:r>
          </a:p>
        </p:txBody>
      </p:sp>
      <p:sp>
        <p:nvSpPr>
          <p:cNvPr id="3" name="Content Placeholder 2"/>
          <p:cNvSpPr>
            <a:spLocks noGrp="1"/>
          </p:cNvSpPr>
          <p:nvPr>
            <p:ph idx="1"/>
          </p:nvPr>
        </p:nvSpPr>
        <p:spPr/>
        <p:txBody>
          <a:bodyPr>
            <a:normAutofit fontScale="92500" lnSpcReduction="10000"/>
          </a:bodyPr>
          <a:lstStyle/>
          <a:p>
            <a:r>
              <a:rPr lang="en-IN" dirty="0"/>
              <a:t>the choice of equipment depends primarily on the individual needs, abilities, and goals of the person using the equipment. </a:t>
            </a:r>
          </a:p>
          <a:p>
            <a:r>
              <a:rPr lang="en-IN" dirty="0"/>
              <a:t>Other factors that influence the choice of equipment are the availability; the cost of purchase or maintenance by a facility or a patient; the ease of use (application or setup) of the equipment; the versatility of the equipment; and the space requirements of the equipment.</a:t>
            </a:r>
          </a:p>
          <a:p>
            <a:r>
              <a:rPr lang="en-IN" dirty="0"/>
              <a:t>Once the appropriate equipment has been selected, its safe and effective use is the highest priority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Free Weights and Simple</a:t>
            </a:r>
            <a:br>
              <a:rPr lang="en-IN" b="1" dirty="0"/>
            </a:br>
            <a:r>
              <a:rPr lang="en-IN" b="1" dirty="0"/>
              <a:t>Weight-Pulley Systems</a:t>
            </a:r>
            <a:endParaRPr lang="en-IN" dirty="0"/>
          </a:p>
        </p:txBody>
      </p:sp>
      <p:sp>
        <p:nvSpPr>
          <p:cNvPr id="3" name="Content Placeholder 2"/>
          <p:cNvSpPr>
            <a:spLocks noGrp="1"/>
          </p:cNvSpPr>
          <p:nvPr>
            <p:ph idx="1"/>
          </p:nvPr>
        </p:nvSpPr>
        <p:spPr/>
        <p:txBody>
          <a:bodyPr>
            <a:normAutofit lnSpcReduction="10000"/>
          </a:bodyPr>
          <a:lstStyle/>
          <a:p>
            <a:r>
              <a:rPr lang="en-IN" b="1" dirty="0"/>
              <a:t>Types of Free Weights</a:t>
            </a:r>
          </a:p>
          <a:p>
            <a:r>
              <a:rPr lang="en-IN" dirty="0"/>
              <a:t>Free weights are graduated weights that are handheld or applied to the upper and lower extremities or trunk. </a:t>
            </a:r>
          </a:p>
          <a:p>
            <a:r>
              <a:rPr lang="en-IN" dirty="0"/>
              <a:t>They include commercially available dumbbells, barbells, weighted balls, cuff weights, weighted vests, and even sandbags.</a:t>
            </a:r>
          </a:p>
          <a:p>
            <a:r>
              <a:rPr lang="en-IN" dirty="0"/>
              <a:t>Free weights also can be fashioned for a home exercise program from readily available materials and objects found around the home.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8" name="Picture 4"/>
          <p:cNvPicPr>
            <a:picLocks noChangeAspect="1" noChangeArrowheads="1"/>
          </p:cNvPicPr>
          <p:nvPr/>
        </p:nvPicPr>
        <p:blipFill>
          <a:blip r:embed="rId2"/>
          <a:srcRect/>
          <a:stretch>
            <a:fillRect/>
          </a:stretch>
        </p:blipFill>
        <p:spPr bwMode="auto">
          <a:xfrm>
            <a:off x="1000125" y="2357489"/>
            <a:ext cx="2857495" cy="4143345"/>
          </a:xfrm>
          <a:prstGeom prst="rect">
            <a:avLst/>
          </a:prstGeom>
          <a:noFill/>
          <a:ln w="9525">
            <a:noFill/>
            <a:miter lim="800000"/>
            <a:headEnd/>
            <a:tailEnd/>
          </a:ln>
          <a:effectLst/>
        </p:spPr>
      </p:pic>
      <p:pic>
        <p:nvPicPr>
          <p:cNvPr id="1029" name="Picture 5"/>
          <p:cNvPicPr>
            <a:picLocks noGrp="1" noChangeAspect="1" noChangeArrowheads="1"/>
          </p:cNvPicPr>
          <p:nvPr>
            <p:ph idx="1"/>
          </p:nvPr>
        </p:nvPicPr>
        <p:blipFill>
          <a:blip r:embed="rId3"/>
          <a:srcRect/>
          <a:stretch>
            <a:fillRect/>
          </a:stretch>
        </p:blipFill>
        <p:spPr bwMode="auto">
          <a:xfrm>
            <a:off x="4913213" y="2249488"/>
            <a:ext cx="2802059" cy="432435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16294</TotalTime>
  <Words>4836</Words>
  <Application>Microsoft Office PowerPoint</Application>
  <PresentationFormat>On-screen Show (4:3)</PresentationFormat>
  <Paragraphs>291</Paragraphs>
  <Slides>102</Slides>
  <Notes>0</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Urban</vt:lpstr>
      <vt:lpstr>Muscle Strengthening </vt:lpstr>
      <vt:lpstr>STRENGTH </vt:lpstr>
      <vt:lpstr>Strength </vt:lpstr>
      <vt:lpstr>Slide 4</vt:lpstr>
      <vt:lpstr>Slide 5</vt:lpstr>
      <vt:lpstr>Slide 6</vt:lpstr>
      <vt:lpstr>Slide 7</vt:lpstr>
      <vt:lpstr>Factors determining skeletal muscle performance</vt:lpstr>
      <vt:lpstr>Slide 9</vt:lpstr>
      <vt:lpstr>Slide 10</vt:lpstr>
      <vt:lpstr>Slide 11</vt:lpstr>
      <vt:lpstr>Power </vt:lpstr>
      <vt:lpstr>Slide 13</vt:lpstr>
      <vt:lpstr>Power training</vt:lpstr>
      <vt:lpstr>Slide 15</vt:lpstr>
      <vt:lpstr>Slide 16</vt:lpstr>
      <vt:lpstr>Slide 17</vt:lpstr>
      <vt:lpstr>Endurance </vt:lpstr>
      <vt:lpstr>Slide 19</vt:lpstr>
      <vt:lpstr>Slide 20</vt:lpstr>
      <vt:lpstr>Endurance training</vt:lpstr>
      <vt:lpstr>Principles:</vt:lpstr>
      <vt:lpstr> Overload</vt:lpstr>
      <vt:lpstr>Slide 24</vt:lpstr>
      <vt:lpstr>Application of the Overload Principle</vt:lpstr>
      <vt:lpstr>Slide 26</vt:lpstr>
      <vt:lpstr>Slide 27</vt:lpstr>
      <vt:lpstr>SAID Principle</vt:lpstr>
      <vt:lpstr>Slide 29</vt:lpstr>
      <vt:lpstr>Specificity of Training</vt:lpstr>
      <vt:lpstr>Slide 31</vt:lpstr>
      <vt:lpstr>Reversibility Principle</vt:lpstr>
      <vt:lpstr>Detraining</vt:lpstr>
      <vt:lpstr>Slide 34</vt:lpstr>
      <vt:lpstr>Intensity</vt:lpstr>
      <vt:lpstr>Slide 36</vt:lpstr>
      <vt:lpstr>Motivation</vt:lpstr>
      <vt:lpstr>Slide 38</vt:lpstr>
      <vt:lpstr>Feedback</vt:lpstr>
      <vt:lpstr>Slide 40</vt:lpstr>
      <vt:lpstr>Alignment and Stabilization</vt:lpstr>
      <vt:lpstr>Slide 42</vt:lpstr>
      <vt:lpstr>Alignment</vt:lpstr>
      <vt:lpstr>Slide 44</vt:lpstr>
      <vt:lpstr>Stabilization</vt:lpstr>
      <vt:lpstr>Slide 46</vt:lpstr>
      <vt:lpstr>Slide 47</vt:lpstr>
      <vt:lpstr>Potential Benefits of Resistance Exercise</vt:lpstr>
      <vt:lpstr>Slide 49</vt:lpstr>
      <vt:lpstr>Slide 50</vt:lpstr>
      <vt:lpstr>Factors influencing the strength and endurance </vt:lpstr>
      <vt:lpstr>Slide 52</vt:lpstr>
      <vt:lpstr>Slide 53</vt:lpstr>
      <vt:lpstr>Factors that Influence Tension Generation in Normal Skeletal Muscle</vt:lpstr>
      <vt:lpstr>Slide 55</vt:lpstr>
      <vt:lpstr>Slide 56</vt:lpstr>
      <vt:lpstr>Slide 57</vt:lpstr>
      <vt:lpstr>Slide 58</vt:lpstr>
      <vt:lpstr>Slide 59</vt:lpstr>
      <vt:lpstr>Slide 60</vt:lpstr>
      <vt:lpstr>Slide 61</vt:lpstr>
      <vt:lpstr>Slide 62</vt:lpstr>
      <vt:lpstr>Slide 63</vt:lpstr>
      <vt:lpstr>Slide 64</vt:lpstr>
      <vt:lpstr>Signs and Symptoms of Muscle Fatigue</vt:lpstr>
      <vt:lpstr>Slide 66</vt:lpstr>
      <vt:lpstr>Cardiopulmonary (general) fatigue.</vt:lpstr>
      <vt:lpstr>Recovery from Exercise</vt:lpstr>
      <vt:lpstr>Slide 69</vt:lpstr>
      <vt:lpstr>Age</vt:lpstr>
      <vt:lpstr>Psychological and Cognitive Factors</vt:lpstr>
      <vt:lpstr>Slide 72</vt:lpstr>
      <vt:lpstr>Slide 73</vt:lpstr>
      <vt:lpstr>Determinants of a Resistance Exercise Program</vt:lpstr>
      <vt:lpstr>Slide 75</vt:lpstr>
      <vt:lpstr>Slide 76</vt:lpstr>
      <vt:lpstr>Slide 77</vt:lpstr>
      <vt:lpstr>Intensity </vt:lpstr>
      <vt:lpstr>Slide 79</vt:lpstr>
      <vt:lpstr>Submaximal Versus Maximal Exercise Loads</vt:lpstr>
      <vt:lpstr>Initial Exercise Load (Amount of Resistance)and Documentation of Training Effects</vt:lpstr>
      <vt:lpstr>Repetition Maximum</vt:lpstr>
      <vt:lpstr>Slide 83</vt:lpstr>
      <vt:lpstr>Use of a repetition maximum.</vt:lpstr>
      <vt:lpstr>Slide 85</vt:lpstr>
      <vt:lpstr>Slide 86</vt:lpstr>
      <vt:lpstr>Slide 87</vt:lpstr>
      <vt:lpstr>Slide 88</vt:lpstr>
      <vt:lpstr>Slide 89</vt:lpstr>
      <vt:lpstr>Slide 90</vt:lpstr>
      <vt:lpstr>Progressive Resistance Exercise</vt:lpstr>
      <vt:lpstr>Slide 92</vt:lpstr>
      <vt:lpstr>Delorme and Oxford Regimens</vt:lpstr>
      <vt:lpstr>Comparison of Two PRE Regimens</vt:lpstr>
      <vt:lpstr>DAPRE Regimen</vt:lpstr>
      <vt:lpstr>DAPRE Technique </vt:lpstr>
      <vt:lpstr>Equipments </vt:lpstr>
      <vt:lpstr>Free Weights and Simple Weight-Pulley Systems</vt:lpstr>
      <vt:lpstr>Slide 99</vt:lpstr>
      <vt:lpstr>Variable Resistance Units</vt:lpstr>
      <vt:lpstr>Elastic Resistance Devices</vt:lpstr>
      <vt:lpstr>Types of Elastic Resistance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DOSS PARKASH</cp:lastModifiedBy>
  <cp:revision>26</cp:revision>
  <dcterms:created xsi:type="dcterms:W3CDTF">2020-09-14T03:57:06Z</dcterms:created>
  <dcterms:modified xsi:type="dcterms:W3CDTF">2024-07-30T11:23:47Z</dcterms:modified>
</cp:coreProperties>
</file>